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566" r:id="rId5"/>
    <p:sldId id="260" r:id="rId6"/>
    <p:sldId id="261" r:id="rId7"/>
    <p:sldId id="262" r:id="rId8"/>
    <p:sldId id="264" r:id="rId9"/>
    <p:sldId id="265" r:id="rId10"/>
    <p:sldId id="266" r:id="rId11"/>
    <p:sldId id="269" r:id="rId12"/>
    <p:sldId id="271" r:id="rId13"/>
    <p:sldId id="272" r:id="rId14"/>
    <p:sldId id="274" r:id="rId15"/>
    <p:sldId id="310" r:id="rId16"/>
    <p:sldId id="322" r:id="rId17"/>
    <p:sldId id="311" r:id="rId18"/>
    <p:sldId id="286" r:id="rId19"/>
    <p:sldId id="287" r:id="rId20"/>
    <p:sldId id="312" r:id="rId21"/>
    <p:sldId id="313" r:id="rId22"/>
    <p:sldId id="314" r:id="rId23"/>
    <p:sldId id="323" r:id="rId24"/>
    <p:sldId id="324" r:id="rId25"/>
    <p:sldId id="318" r:id="rId26"/>
    <p:sldId id="325" r:id="rId27"/>
    <p:sldId id="326" r:id="rId28"/>
    <p:sldId id="319" r:id="rId29"/>
    <p:sldId id="303" r:id="rId30"/>
    <p:sldId id="320" r:id="rId31"/>
    <p:sldId id="321" r:id="rId32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900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04291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47797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74610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77187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66490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89479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30012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74864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54092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80169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77864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73231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15802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3175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xfrm>
            <a:off x="550471" y="5333980"/>
            <a:ext cx="5792746" cy="246734"/>
          </a:xfrm>
          <a:noFill/>
          <a:ln/>
        </p:spPr>
        <p:txBody>
          <a:bodyPr/>
          <a:lstStyle/>
          <a:p>
            <a:endParaRPr lang="ru-RU"/>
          </a:p>
        </p:txBody>
      </p:sp>
      <p:sp>
        <p:nvSpPr>
          <p:cNvPr id="20485" name="Дата 5"/>
          <p:cNvSpPr>
            <a:spLocks noGrp="1"/>
          </p:cNvSpPr>
          <p:nvPr>
            <p:ph type="dt" sz="quarter" idx="1"/>
          </p:nvPr>
        </p:nvSpPr>
        <p:spPr>
          <a:xfrm>
            <a:off x="3850295" y="2"/>
            <a:ext cx="2945862" cy="495793"/>
          </a:xfrm>
          <a:prstGeom prst="rect">
            <a:avLst/>
          </a:prstGeom>
          <a:noFill/>
        </p:spPr>
        <p:txBody>
          <a:bodyPr lIns="88213" tIns="44106" rIns="88213" bIns="44106"/>
          <a:lstStyle/>
          <a:p>
            <a:endParaRPr lang="ru-RU" sz="1600">
              <a:solidFill>
                <a:srgbClr val="000000"/>
              </a:solidFill>
              <a:latin typeface="Arial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4886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05826" y="106362"/>
            <a:ext cx="887412" cy="785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317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17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05826" y="106362"/>
            <a:ext cx="887412" cy="785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317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317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05826" y="106362"/>
            <a:ext cx="887412" cy="7858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92200" y="204239"/>
            <a:ext cx="6959600" cy="585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317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9374" y="2000305"/>
            <a:ext cx="7985251" cy="2480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317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95817" y="6577904"/>
            <a:ext cx="191134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sr@rosatom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524" y="0"/>
                </a:moveTo>
                <a:lnTo>
                  <a:pt x="76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127" y="0"/>
                </a:moveTo>
                <a:lnTo>
                  <a:pt x="177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93109" y="4617846"/>
            <a:ext cx="5850889" cy="22401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3372"/>
            <a:ext cx="9127743" cy="1882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11795" y="199085"/>
            <a:ext cx="1360170" cy="10726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00252" y="2547763"/>
            <a:ext cx="8155940" cy="1158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30000"/>
              </a:lnSpc>
            </a:pPr>
            <a:r>
              <a:rPr sz="2000" b="1" dirty="0">
                <a:solidFill>
                  <a:srgbClr val="003174"/>
                </a:solidFill>
                <a:latin typeface="Arial"/>
                <a:cs typeface="Arial"/>
              </a:rPr>
              <a:t>Ме</a:t>
            </a:r>
            <a:r>
              <a:rPr sz="2000" b="1" spc="-35" dirty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sz="2000" b="1" dirty="0">
                <a:solidFill>
                  <a:srgbClr val="003174"/>
                </a:solidFill>
                <a:latin typeface="Arial"/>
                <a:cs typeface="Arial"/>
              </a:rPr>
              <a:t>одичес</a:t>
            </a:r>
            <a:r>
              <a:rPr sz="2000" b="1" spc="10" dirty="0">
                <a:solidFill>
                  <a:srgbClr val="003174"/>
                </a:solidFill>
                <a:latin typeface="Arial"/>
                <a:cs typeface="Arial"/>
              </a:rPr>
              <a:t>к</a:t>
            </a:r>
            <a:r>
              <a:rPr sz="2000" b="1" dirty="0">
                <a:solidFill>
                  <a:srgbClr val="003174"/>
                </a:solidFill>
                <a:latin typeface="Arial"/>
                <a:cs typeface="Arial"/>
              </a:rPr>
              <a:t>ие</a:t>
            </a:r>
            <a:r>
              <a:rPr sz="2000" b="1" spc="-3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174"/>
                </a:solidFill>
                <a:latin typeface="Arial"/>
                <a:cs typeface="Arial"/>
              </a:rPr>
              <a:t>ре</a:t>
            </a:r>
            <a:r>
              <a:rPr sz="2000" b="1" spc="5" dirty="0">
                <a:solidFill>
                  <a:srgbClr val="003174"/>
                </a:solidFill>
                <a:latin typeface="Arial"/>
                <a:cs typeface="Arial"/>
              </a:rPr>
              <a:t>к</a:t>
            </a:r>
            <a:r>
              <a:rPr sz="2000" b="1" dirty="0">
                <a:solidFill>
                  <a:srgbClr val="003174"/>
                </a:solidFill>
                <a:latin typeface="Arial"/>
                <a:cs typeface="Arial"/>
              </a:rPr>
              <a:t>омендации</a:t>
            </a:r>
            <a:r>
              <a:rPr sz="2000" b="1" spc="-6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174"/>
                </a:solidFill>
                <a:latin typeface="Arial"/>
                <a:cs typeface="Arial"/>
              </a:rPr>
              <a:t>по </a:t>
            </a:r>
            <a:r>
              <a:rPr sz="2000" b="1" dirty="0" err="1">
                <a:solidFill>
                  <a:srgbClr val="003174"/>
                </a:solidFill>
                <a:latin typeface="Arial"/>
                <a:cs typeface="Arial"/>
              </a:rPr>
              <a:t>проведен</a:t>
            </a:r>
            <a:r>
              <a:rPr sz="2000" b="1" spc="5" dirty="0" err="1">
                <a:solidFill>
                  <a:srgbClr val="003174"/>
                </a:solidFill>
                <a:latin typeface="Arial"/>
                <a:cs typeface="Arial"/>
              </a:rPr>
              <a:t>и</a:t>
            </a:r>
            <a:r>
              <a:rPr sz="2000" b="1" dirty="0" err="1">
                <a:solidFill>
                  <a:srgbClr val="003174"/>
                </a:solidFill>
                <a:latin typeface="Arial"/>
                <a:cs typeface="Arial"/>
              </a:rPr>
              <a:t>ю</a:t>
            </a:r>
            <a:r>
              <a:rPr sz="2000" b="1" spc="-2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endParaRPr lang="ru-RU" sz="2000" b="1" spc="-25" dirty="0">
              <a:solidFill>
                <a:srgbClr val="003174"/>
              </a:solidFill>
              <a:latin typeface="Arial"/>
              <a:cs typeface="Arial"/>
            </a:endParaRPr>
          </a:p>
          <a:p>
            <a:pPr marL="12700" marR="5080" algn="ctr">
              <a:lnSpc>
                <a:spcPct val="130000"/>
              </a:lnSpc>
            </a:pPr>
            <a:r>
              <a:rPr sz="2000" b="1" dirty="0" err="1">
                <a:solidFill>
                  <a:srgbClr val="003174"/>
                </a:solidFill>
                <a:latin typeface="Arial"/>
                <a:cs typeface="Arial"/>
              </a:rPr>
              <a:t>пар</a:t>
            </a:r>
            <a:r>
              <a:rPr sz="2000" b="1" spc="-40" dirty="0" err="1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sz="2000" b="1" dirty="0" err="1">
                <a:solidFill>
                  <a:srgbClr val="003174"/>
                </a:solidFill>
                <a:latin typeface="Arial"/>
                <a:cs typeface="Arial"/>
              </a:rPr>
              <a:t>нерской</a:t>
            </a:r>
            <a:r>
              <a:rPr sz="2000" b="1" spc="-1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174"/>
                </a:solidFill>
                <a:latin typeface="Arial"/>
                <a:cs typeface="Arial"/>
              </a:rPr>
              <a:t>проверки</a:t>
            </a:r>
            <a:r>
              <a:rPr sz="2000" b="1" spc="-4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2000" b="1" dirty="0" err="1">
                <a:solidFill>
                  <a:srgbClr val="003174"/>
                </a:solidFill>
                <a:latin typeface="Arial"/>
                <a:cs typeface="Arial"/>
              </a:rPr>
              <a:t>качес</a:t>
            </a:r>
            <a:r>
              <a:rPr sz="2000" b="1" spc="-30" dirty="0" err="1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sz="2000" b="1" dirty="0" err="1">
                <a:solidFill>
                  <a:srgbClr val="003174"/>
                </a:solidFill>
                <a:latin typeface="Arial"/>
                <a:cs typeface="Arial"/>
              </a:rPr>
              <a:t>ва</a:t>
            </a:r>
            <a:r>
              <a:rPr sz="2000" b="1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образцов </a:t>
            </a:r>
          </a:p>
          <a:p>
            <a:pPr marL="12700" marR="5080" algn="ctr">
              <a:lnSpc>
                <a:spcPct val="130000"/>
              </a:lnSpc>
            </a:pPr>
            <a:r>
              <a:rPr sz="2000" b="1" dirty="0">
                <a:solidFill>
                  <a:srgbClr val="003174"/>
                </a:solidFill>
                <a:latin typeface="Arial"/>
                <a:cs typeface="Arial"/>
              </a:rPr>
              <a:t>(П</a:t>
            </a:r>
            <a:r>
              <a:rPr sz="2000" b="1" spc="-10" dirty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sz="2000" b="1" dirty="0">
                <a:solidFill>
                  <a:srgbClr val="003174"/>
                </a:solidFill>
                <a:latin typeface="Arial"/>
                <a:cs typeface="Arial"/>
              </a:rPr>
              <a:t>К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О</a:t>
            </a:r>
            <a:r>
              <a:rPr sz="2000" b="1" dirty="0">
                <a:solidFill>
                  <a:srgbClr val="003174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0316" y="6011467"/>
            <a:ext cx="8820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0" dirty="0">
                <a:solidFill>
                  <a:srgbClr val="003174"/>
                </a:solidFill>
                <a:latin typeface="Arial"/>
                <a:cs typeface="Arial"/>
              </a:rPr>
              <a:t>г</a:t>
            </a:r>
            <a:r>
              <a:rPr sz="1600" spc="-5" dirty="0">
                <a:solidFill>
                  <a:srgbClr val="003174"/>
                </a:solidFill>
                <a:latin typeface="Arial"/>
                <a:cs typeface="Arial"/>
              </a:rPr>
              <a:t>. М</a:t>
            </a:r>
            <a:r>
              <a:rPr sz="1600" spc="-10" dirty="0">
                <a:solidFill>
                  <a:srgbClr val="003174"/>
                </a:solidFill>
                <a:latin typeface="Arial"/>
                <a:cs typeface="Arial"/>
              </a:rPr>
              <a:t>оск</a:t>
            </a:r>
            <a:r>
              <a:rPr sz="1600" spc="-20" dirty="0">
                <a:solidFill>
                  <a:srgbClr val="003174"/>
                </a:solidFill>
                <a:latin typeface="Arial"/>
                <a:cs typeface="Arial"/>
              </a:rPr>
              <a:t>в</a:t>
            </a:r>
            <a:r>
              <a:rPr sz="1600" spc="-10" dirty="0">
                <a:solidFill>
                  <a:srgbClr val="003174"/>
                </a:solidFill>
                <a:latin typeface="Arial"/>
                <a:cs typeface="Arial"/>
              </a:rPr>
              <a:t>а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86304" y="1873072"/>
            <a:ext cx="1044575" cy="204470"/>
          </a:xfrm>
          <a:custGeom>
            <a:avLst/>
            <a:gdLst/>
            <a:ahLst/>
            <a:cxnLst/>
            <a:rect l="l" t="t" r="r" b="b"/>
            <a:pathLst>
              <a:path w="1044575" h="204469">
                <a:moveTo>
                  <a:pt x="0" y="204266"/>
                </a:moveTo>
                <a:lnTo>
                  <a:pt x="1044003" y="204266"/>
                </a:lnTo>
                <a:lnTo>
                  <a:pt x="1044003" y="0"/>
                </a:lnTo>
                <a:lnTo>
                  <a:pt x="0" y="0"/>
                </a:lnTo>
                <a:lnTo>
                  <a:pt x="0" y="204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86304" y="3799789"/>
            <a:ext cx="1044575" cy="204470"/>
          </a:xfrm>
          <a:custGeom>
            <a:avLst/>
            <a:gdLst/>
            <a:ahLst/>
            <a:cxnLst/>
            <a:rect l="l" t="t" r="r" b="b"/>
            <a:pathLst>
              <a:path w="1044575" h="204470">
                <a:moveTo>
                  <a:pt x="0" y="204266"/>
                </a:moveTo>
                <a:lnTo>
                  <a:pt x="1044003" y="204266"/>
                </a:lnTo>
                <a:lnTo>
                  <a:pt x="1044003" y="0"/>
                </a:lnTo>
                <a:lnTo>
                  <a:pt x="0" y="0"/>
                </a:lnTo>
                <a:lnTo>
                  <a:pt x="0" y="204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86304" y="5244033"/>
            <a:ext cx="1044575" cy="204470"/>
          </a:xfrm>
          <a:custGeom>
            <a:avLst/>
            <a:gdLst/>
            <a:ahLst/>
            <a:cxnLst/>
            <a:rect l="l" t="t" r="r" b="b"/>
            <a:pathLst>
              <a:path w="1044575" h="204470">
                <a:moveTo>
                  <a:pt x="0" y="204266"/>
                </a:moveTo>
                <a:lnTo>
                  <a:pt x="1044003" y="204266"/>
                </a:lnTo>
                <a:lnTo>
                  <a:pt x="1044003" y="0"/>
                </a:lnTo>
                <a:lnTo>
                  <a:pt x="0" y="0"/>
                </a:lnTo>
                <a:lnTo>
                  <a:pt x="0" y="204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92200" y="204239"/>
            <a:ext cx="6959600" cy="46166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6.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/>
              <a:t>Принципы</a:t>
            </a:r>
            <a:r>
              <a:rPr spc="-40" dirty="0"/>
              <a:t> </a:t>
            </a:r>
            <a:r>
              <a:rPr spc="-45" dirty="0"/>
              <a:t>ф</a:t>
            </a:r>
            <a:r>
              <a:rPr dirty="0"/>
              <a:t>ормирования</a:t>
            </a:r>
            <a:r>
              <a:rPr spc="-25" dirty="0"/>
              <a:t> </a:t>
            </a:r>
            <a:r>
              <a:rPr dirty="0"/>
              <a:t>и</a:t>
            </a:r>
            <a:r>
              <a:rPr spc="-15" dirty="0"/>
              <a:t> </a:t>
            </a:r>
            <a:r>
              <a:rPr dirty="0"/>
              <a:t>роли</a:t>
            </a:r>
            <a:r>
              <a:rPr spc="-25" dirty="0"/>
              <a:t> </a:t>
            </a:r>
            <a:r>
              <a:rPr dirty="0" err="1"/>
              <a:t>команды</a:t>
            </a:r>
            <a:r>
              <a:rPr spc="-30" dirty="0"/>
              <a:t> </a:t>
            </a:r>
            <a:r>
              <a:rPr dirty="0"/>
              <a:t>ППК</a:t>
            </a:r>
            <a:r>
              <a:rPr lang="ru-RU" dirty="0"/>
              <a:t>О</a:t>
            </a:r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51536" y="1448435"/>
            <a:ext cx="467359" cy="593090"/>
          </a:xfrm>
          <a:custGeom>
            <a:avLst/>
            <a:gdLst/>
            <a:ahLst/>
            <a:cxnLst/>
            <a:rect l="l" t="t" r="r" b="b"/>
            <a:pathLst>
              <a:path w="467359" h="593089">
                <a:moveTo>
                  <a:pt x="0" y="592963"/>
                </a:moveTo>
                <a:lnTo>
                  <a:pt x="467042" y="592963"/>
                </a:lnTo>
                <a:lnTo>
                  <a:pt x="467042" y="0"/>
                </a:lnTo>
                <a:lnTo>
                  <a:pt x="0" y="0"/>
                </a:lnTo>
                <a:lnTo>
                  <a:pt x="0" y="5929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1536" y="1448435"/>
            <a:ext cx="467042" cy="592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6773" y="1443736"/>
            <a:ext cx="476884" cy="602615"/>
          </a:xfrm>
          <a:custGeom>
            <a:avLst/>
            <a:gdLst/>
            <a:ahLst/>
            <a:cxnLst/>
            <a:rect l="l" t="t" r="r" b="b"/>
            <a:pathLst>
              <a:path w="476884" h="602614">
                <a:moveTo>
                  <a:pt x="0" y="602488"/>
                </a:moveTo>
                <a:lnTo>
                  <a:pt x="476567" y="602488"/>
                </a:lnTo>
                <a:lnTo>
                  <a:pt x="476567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22754" y="1425575"/>
            <a:ext cx="981075" cy="0"/>
          </a:xfrm>
          <a:custGeom>
            <a:avLst/>
            <a:gdLst/>
            <a:ahLst/>
            <a:cxnLst/>
            <a:rect l="l" t="t" r="r" b="b"/>
            <a:pathLst>
              <a:path w="981075">
                <a:moveTo>
                  <a:pt x="0" y="0"/>
                </a:moveTo>
                <a:lnTo>
                  <a:pt x="981075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09292" y="1452108"/>
            <a:ext cx="874394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Пр</a:t>
            </a:r>
            <a:r>
              <a:rPr sz="1000" spc="-15" dirty="0">
                <a:latin typeface="Arial"/>
                <a:cs typeface="Arial"/>
              </a:rPr>
              <a:t>ед</a:t>
            </a:r>
            <a:r>
              <a:rPr sz="1000" dirty="0">
                <a:latin typeface="Arial"/>
                <a:cs typeface="Arial"/>
              </a:rPr>
              <a:t>с</a:t>
            </a:r>
            <a:r>
              <a:rPr sz="1000" spc="-10" dirty="0">
                <a:latin typeface="Arial"/>
                <a:cs typeface="Arial"/>
              </a:rPr>
              <a:t>е</a:t>
            </a:r>
            <a:r>
              <a:rPr sz="1000" spc="-20" dirty="0">
                <a:latin typeface="Arial"/>
                <a:cs typeface="Arial"/>
              </a:rPr>
              <a:t>д</a:t>
            </a:r>
            <a:r>
              <a:rPr sz="1000" spc="-5" dirty="0">
                <a:latin typeface="Arial"/>
                <a:cs typeface="Arial"/>
              </a:rPr>
              <a:t>ат</a:t>
            </a:r>
            <a:r>
              <a:rPr sz="1000" spc="-15" dirty="0">
                <a:latin typeface="Arial"/>
                <a:cs typeface="Arial"/>
              </a:rPr>
              <a:t>ел</a:t>
            </a:r>
            <a:r>
              <a:rPr sz="1000" spc="-10" dirty="0">
                <a:latin typeface="Arial"/>
                <a:cs typeface="Arial"/>
              </a:rPr>
              <a:t>ь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ко</a:t>
            </a:r>
            <a:r>
              <a:rPr sz="1000" spc="-15" dirty="0">
                <a:latin typeface="Arial"/>
                <a:cs typeface="Arial"/>
              </a:rPr>
              <a:t>ми</a:t>
            </a:r>
            <a:r>
              <a:rPr sz="1000" dirty="0">
                <a:latin typeface="Arial"/>
                <a:cs typeface="Arial"/>
              </a:rPr>
              <a:t>сс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1523" y="2097658"/>
            <a:ext cx="8713470" cy="0"/>
          </a:xfrm>
          <a:custGeom>
            <a:avLst/>
            <a:gdLst/>
            <a:ahLst/>
            <a:cxnLst/>
            <a:rect l="l" t="t" r="r" b="b"/>
            <a:pathLst>
              <a:path w="8713470">
                <a:moveTo>
                  <a:pt x="0" y="0"/>
                </a:moveTo>
                <a:lnTo>
                  <a:pt x="8713025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1536" y="2157348"/>
            <a:ext cx="467359" cy="593090"/>
          </a:xfrm>
          <a:custGeom>
            <a:avLst/>
            <a:gdLst/>
            <a:ahLst/>
            <a:cxnLst/>
            <a:rect l="l" t="t" r="r" b="b"/>
            <a:pathLst>
              <a:path w="467359" h="593089">
                <a:moveTo>
                  <a:pt x="0" y="592963"/>
                </a:moveTo>
                <a:lnTo>
                  <a:pt x="467042" y="592963"/>
                </a:lnTo>
                <a:lnTo>
                  <a:pt x="467042" y="0"/>
                </a:lnTo>
                <a:lnTo>
                  <a:pt x="0" y="0"/>
                </a:lnTo>
                <a:lnTo>
                  <a:pt x="0" y="5929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1536" y="2157348"/>
            <a:ext cx="467042" cy="592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6773" y="2152650"/>
            <a:ext cx="476884" cy="602615"/>
          </a:xfrm>
          <a:custGeom>
            <a:avLst/>
            <a:gdLst/>
            <a:ahLst/>
            <a:cxnLst/>
            <a:rect l="l" t="t" r="r" b="b"/>
            <a:pathLst>
              <a:path w="476884" h="602614">
                <a:moveTo>
                  <a:pt x="0" y="602488"/>
                </a:moveTo>
                <a:lnTo>
                  <a:pt x="476567" y="602488"/>
                </a:lnTo>
                <a:lnTo>
                  <a:pt x="476567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0759" y="990525"/>
            <a:ext cx="1979295" cy="397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u="sng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45" dirty="0">
                <a:latin typeface="Arial"/>
                <a:cs typeface="Arial"/>
              </a:rPr>
              <a:t> </a:t>
            </a:r>
            <a:r>
              <a:rPr sz="1100" b="1" u="sng" dirty="0">
                <a:latin typeface="Arial"/>
                <a:cs typeface="Arial"/>
              </a:rPr>
              <a:t>Об</a:t>
            </a:r>
            <a:r>
              <a:rPr sz="1100" b="1" u="sng" spc="5" dirty="0">
                <a:latin typeface="Arial"/>
                <a:cs typeface="Arial"/>
              </a:rPr>
              <a:t>я</a:t>
            </a:r>
            <a:r>
              <a:rPr sz="1100" b="1" u="sng" dirty="0">
                <a:latin typeface="Arial"/>
                <a:cs typeface="Arial"/>
              </a:rPr>
              <a:t>зате</a:t>
            </a:r>
            <a:r>
              <a:rPr sz="1100" b="1" u="sng" spc="-10" dirty="0">
                <a:latin typeface="Arial"/>
                <a:cs typeface="Arial"/>
              </a:rPr>
              <a:t>ль</a:t>
            </a:r>
            <a:r>
              <a:rPr sz="1100" b="1" u="sng" dirty="0">
                <a:latin typeface="Arial"/>
                <a:cs typeface="Arial"/>
              </a:rPr>
              <a:t>н</a:t>
            </a:r>
            <a:r>
              <a:rPr sz="1100" b="1" u="sng" spc="-10" dirty="0">
                <a:latin typeface="Arial"/>
                <a:cs typeface="Arial"/>
              </a:rPr>
              <a:t>ы</a:t>
            </a:r>
            <a:r>
              <a:rPr sz="1100" b="1" u="sng" dirty="0">
                <a:latin typeface="Arial"/>
                <a:cs typeface="Arial"/>
              </a:rPr>
              <a:t>е</a:t>
            </a:r>
            <a:r>
              <a:rPr sz="1100" b="1" u="sng" spc="-60" dirty="0">
                <a:latin typeface="Arial"/>
                <a:cs typeface="Arial"/>
              </a:rPr>
              <a:t> </a:t>
            </a:r>
            <a:r>
              <a:rPr sz="1100" b="1" u="sng" spc="-30" dirty="0">
                <a:latin typeface="Arial"/>
                <a:cs typeface="Arial"/>
              </a:rPr>
              <a:t>у</a:t>
            </a:r>
            <a:r>
              <a:rPr sz="1100" b="1" u="sng" spc="-10" dirty="0">
                <a:latin typeface="Arial"/>
                <a:cs typeface="Arial"/>
              </a:rPr>
              <a:t>ч</a:t>
            </a:r>
            <a:r>
              <a:rPr sz="1100" b="1" u="sng" dirty="0">
                <a:latin typeface="Arial"/>
                <a:cs typeface="Arial"/>
              </a:rPr>
              <a:t>а</a:t>
            </a:r>
            <a:r>
              <a:rPr sz="1100" b="1" u="sng" spc="-5" dirty="0">
                <a:latin typeface="Arial"/>
                <a:cs typeface="Arial"/>
              </a:rPr>
              <a:t>с</a:t>
            </a:r>
            <a:r>
              <a:rPr sz="1100" b="1" u="sng" dirty="0">
                <a:latin typeface="Arial"/>
                <a:cs typeface="Arial"/>
              </a:rPr>
              <a:t>тники: </a:t>
            </a:r>
            <a:endParaRPr sz="1100" dirty="0">
              <a:latin typeface="Arial"/>
              <a:cs typeface="Arial"/>
            </a:endParaRPr>
          </a:p>
          <a:p>
            <a:pPr marL="71755">
              <a:lnSpc>
                <a:spcPct val="100000"/>
              </a:lnSpc>
              <a:spcBef>
                <a:spcPts val="620"/>
              </a:spcBef>
            </a:pPr>
            <a:r>
              <a:rPr sz="1000" b="1" u="sng" spc="-15" dirty="0">
                <a:latin typeface="Arial"/>
                <a:cs typeface="Arial"/>
              </a:rPr>
              <a:t>Ч</a:t>
            </a:r>
            <a:r>
              <a:rPr sz="1000" b="1" u="sng" spc="-10" dirty="0">
                <a:latin typeface="Arial"/>
                <a:cs typeface="Arial"/>
              </a:rPr>
              <a:t>лен</a:t>
            </a:r>
            <a:r>
              <a:rPr sz="1000" b="1" u="sng" spc="-25" dirty="0">
                <a:latin typeface="Arial"/>
                <a:cs typeface="Arial"/>
              </a:rPr>
              <a:t> </a:t>
            </a:r>
            <a:r>
              <a:rPr sz="1000" b="1" u="sng" dirty="0" err="1">
                <a:latin typeface="Arial"/>
                <a:cs typeface="Arial"/>
              </a:rPr>
              <a:t>к</a:t>
            </a:r>
            <a:r>
              <a:rPr sz="1000" b="1" u="sng" spc="-10" dirty="0" err="1">
                <a:latin typeface="Arial"/>
                <a:cs typeface="Arial"/>
              </a:rPr>
              <a:t>о</a:t>
            </a:r>
            <a:r>
              <a:rPr sz="1000" b="1" u="sng" spc="-15" dirty="0" err="1">
                <a:latin typeface="Arial"/>
                <a:cs typeface="Arial"/>
              </a:rPr>
              <a:t>м</a:t>
            </a:r>
            <a:r>
              <a:rPr sz="1000" b="1" u="sng" spc="-10" dirty="0" err="1">
                <a:latin typeface="Arial"/>
                <a:cs typeface="Arial"/>
              </a:rPr>
              <a:t>ис</a:t>
            </a:r>
            <a:r>
              <a:rPr sz="1000" b="1" u="sng" spc="-15" dirty="0" err="1">
                <a:latin typeface="Arial"/>
                <a:cs typeface="Arial"/>
              </a:rPr>
              <a:t>с</a:t>
            </a:r>
            <a:r>
              <a:rPr sz="1000" b="1" u="sng" spc="-5" dirty="0" err="1">
                <a:latin typeface="Arial"/>
                <a:cs typeface="Arial"/>
              </a:rPr>
              <a:t>ии</a:t>
            </a:r>
            <a:r>
              <a:rPr sz="1000" b="1" u="sng" spc="-5" dirty="0">
                <a:latin typeface="Arial"/>
                <a:cs typeface="Arial"/>
              </a:rPr>
              <a:t> </a:t>
            </a:r>
            <a:r>
              <a:rPr sz="1000" b="1" u="sng" spc="-10" dirty="0">
                <a:latin typeface="Arial"/>
                <a:cs typeface="Arial"/>
              </a:rPr>
              <a:t>ППК</a:t>
            </a:r>
            <a:r>
              <a:rPr lang="ru-RU" sz="1000" b="1" u="sng" spc="-10" dirty="0">
                <a:latin typeface="Arial"/>
                <a:cs typeface="Arial"/>
              </a:rPr>
              <a:t>О</a:t>
            </a:r>
            <a:r>
              <a:rPr sz="1000" b="1" u="sng" spc="-10" dirty="0">
                <a:latin typeface="Arial"/>
                <a:cs typeface="Arial"/>
              </a:rPr>
              <a:t>: 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5337" y="1452108"/>
            <a:ext cx="122047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z="1000" spc="-10" dirty="0">
                <a:latin typeface="Arial"/>
                <a:cs typeface="Arial"/>
              </a:rPr>
              <a:t>Руководитель организации</a:t>
            </a:r>
            <a:r>
              <a:rPr sz="1000" spc="-5" dirty="0">
                <a:latin typeface="Arial"/>
                <a:cs typeface="Arial"/>
              </a:rPr>
              <a:t>- </a:t>
            </a:r>
            <a:r>
              <a:rPr sz="1000" spc="-10" dirty="0" err="1">
                <a:latin typeface="Arial"/>
                <a:cs typeface="Arial"/>
              </a:rPr>
              <a:t>па</a:t>
            </a:r>
            <a:r>
              <a:rPr sz="1000" spc="-15" dirty="0" err="1">
                <a:latin typeface="Arial"/>
                <a:cs typeface="Arial"/>
              </a:rPr>
              <a:t>р</a:t>
            </a:r>
            <a:r>
              <a:rPr sz="1000" spc="-10" dirty="0" err="1">
                <a:latin typeface="Arial"/>
                <a:cs typeface="Arial"/>
              </a:rPr>
              <a:t>тнѐра</a:t>
            </a:r>
            <a:r>
              <a:rPr lang="ru-RU" sz="1000" spc="-10" dirty="0">
                <a:latin typeface="Arial"/>
                <a:cs typeface="Arial"/>
              </a:rPr>
              <a:t> (ГД)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12085" y="1118987"/>
            <a:ext cx="74993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b="1" spc="-15" dirty="0">
                <a:latin typeface="Arial"/>
                <a:cs typeface="Arial"/>
              </a:rPr>
              <a:t>Р</a:t>
            </a:r>
            <a:r>
              <a:rPr sz="1000" b="1" spc="-10" dirty="0">
                <a:latin typeface="Arial"/>
                <a:cs typeface="Arial"/>
              </a:rPr>
              <a:t>оль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члена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к</a:t>
            </a:r>
            <a:r>
              <a:rPr sz="1000" b="1" spc="-10" dirty="0">
                <a:latin typeface="Arial"/>
                <a:cs typeface="Arial"/>
              </a:rPr>
              <a:t>о</a:t>
            </a:r>
            <a:r>
              <a:rPr sz="1000" b="1" spc="-15" dirty="0">
                <a:latin typeface="Arial"/>
                <a:cs typeface="Arial"/>
              </a:rPr>
              <a:t>м</a:t>
            </a:r>
            <a:r>
              <a:rPr sz="1000" b="1" spc="-10" dirty="0">
                <a:latin typeface="Arial"/>
                <a:cs typeface="Arial"/>
              </a:rPr>
              <a:t>ис</a:t>
            </a:r>
            <a:r>
              <a:rPr sz="1000" b="1" spc="-15" dirty="0">
                <a:latin typeface="Arial"/>
                <a:cs typeface="Arial"/>
              </a:rPr>
              <a:t>с</a:t>
            </a:r>
            <a:r>
              <a:rPr sz="1000" b="1" spc="-10" dirty="0">
                <a:latin typeface="Arial"/>
                <a:cs typeface="Arial"/>
              </a:rPr>
              <a:t>ии: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04159" y="1235700"/>
            <a:ext cx="3856990" cy="825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ct val="100000"/>
              </a:lnSpc>
            </a:pPr>
            <a:r>
              <a:rPr sz="1000" b="1" u="sng" spc="-10" dirty="0">
                <a:latin typeface="Arial"/>
                <a:cs typeface="Arial"/>
              </a:rPr>
              <a:t>Уч</a:t>
            </a:r>
            <a:r>
              <a:rPr sz="1000" b="1" u="sng" spc="-15" dirty="0">
                <a:latin typeface="Arial"/>
                <a:cs typeface="Arial"/>
              </a:rPr>
              <a:t>а</a:t>
            </a:r>
            <a:r>
              <a:rPr sz="1000" b="1" u="sng" spc="-10" dirty="0">
                <a:latin typeface="Arial"/>
                <a:cs typeface="Arial"/>
              </a:rPr>
              <a:t>с</a:t>
            </a:r>
            <a:r>
              <a:rPr sz="1000" b="1" u="sng" spc="-15" dirty="0">
                <a:latin typeface="Arial"/>
                <a:cs typeface="Arial"/>
              </a:rPr>
              <a:t>т</a:t>
            </a:r>
            <a:r>
              <a:rPr sz="1000" b="1" u="sng" spc="-10" dirty="0">
                <a:latin typeface="Arial"/>
                <a:cs typeface="Arial"/>
              </a:rPr>
              <a:t>ие</a:t>
            </a:r>
            <a:r>
              <a:rPr sz="1000" b="1" u="sng" spc="-20" dirty="0">
                <a:latin typeface="Arial"/>
                <a:cs typeface="Arial"/>
              </a:rPr>
              <a:t> </a:t>
            </a:r>
            <a:r>
              <a:rPr sz="1000" b="1" u="sng" spc="-5" dirty="0">
                <a:latin typeface="Arial"/>
                <a:cs typeface="Arial"/>
              </a:rPr>
              <a:t>в </a:t>
            </a:r>
            <a:r>
              <a:rPr sz="1000" b="1" u="sng" spc="-15" dirty="0">
                <a:latin typeface="Arial"/>
                <a:cs typeface="Arial"/>
              </a:rPr>
              <a:t>п</a:t>
            </a:r>
            <a:r>
              <a:rPr sz="1000" b="1" u="sng" spc="-10" dirty="0">
                <a:latin typeface="Arial"/>
                <a:cs typeface="Arial"/>
              </a:rPr>
              <a:t>ровер</a:t>
            </a:r>
            <a:r>
              <a:rPr sz="1000" b="1" u="sng" dirty="0">
                <a:latin typeface="Arial"/>
                <a:cs typeface="Arial"/>
              </a:rPr>
              <a:t>к</a:t>
            </a:r>
            <a:r>
              <a:rPr sz="1000" b="1" u="sng" spc="-10" dirty="0">
                <a:latin typeface="Arial"/>
                <a:cs typeface="Arial"/>
              </a:rPr>
              <a:t>е</a:t>
            </a:r>
            <a:r>
              <a:rPr sz="1000" b="1" u="sng" spc="-20" dirty="0">
                <a:latin typeface="Arial"/>
                <a:cs typeface="Arial"/>
              </a:rPr>
              <a:t> </a:t>
            </a:r>
            <a:r>
              <a:rPr sz="1000" b="1" u="sng" spc="-10" dirty="0">
                <a:latin typeface="Arial"/>
                <a:cs typeface="Arial"/>
              </a:rPr>
              <a:t>н</a:t>
            </a:r>
            <a:r>
              <a:rPr sz="1000" b="1" u="sng" spc="-15" dirty="0">
                <a:latin typeface="Arial"/>
                <a:cs typeface="Arial"/>
              </a:rPr>
              <a:t>а</a:t>
            </a:r>
            <a:r>
              <a:rPr sz="1000" b="1" u="sng" spc="-10" dirty="0">
                <a:latin typeface="Arial"/>
                <a:cs typeface="Arial"/>
              </a:rPr>
              <a:t>правле</a:t>
            </a:r>
            <a:r>
              <a:rPr sz="1000" b="1" u="sng" spc="-15" dirty="0">
                <a:latin typeface="Arial"/>
                <a:cs typeface="Arial"/>
              </a:rPr>
              <a:t>н</a:t>
            </a:r>
            <a:r>
              <a:rPr sz="1000" b="1" u="sng" spc="-10" dirty="0">
                <a:latin typeface="Arial"/>
                <a:cs typeface="Arial"/>
              </a:rPr>
              <a:t>и</a:t>
            </a:r>
            <a:r>
              <a:rPr sz="1000" b="1" u="sng" spc="-15" dirty="0">
                <a:latin typeface="Arial"/>
                <a:cs typeface="Arial"/>
              </a:rPr>
              <a:t>я</a:t>
            </a:r>
            <a:r>
              <a:rPr sz="1000" b="1" u="sng" spc="-5" dirty="0">
                <a:latin typeface="Arial"/>
                <a:cs typeface="Arial"/>
              </a:rPr>
              <a:t>: 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05"/>
              </a:spcBef>
            </a:pPr>
            <a:r>
              <a:rPr sz="1000" spc="-10" dirty="0">
                <a:latin typeface="Arial"/>
                <a:cs typeface="Arial"/>
              </a:rPr>
              <a:t>Пр</a:t>
            </a:r>
            <a:r>
              <a:rPr sz="1000" spc="-15" dirty="0">
                <a:latin typeface="Arial"/>
                <a:cs typeface="Arial"/>
              </a:rPr>
              <a:t>ед</a:t>
            </a:r>
            <a:r>
              <a:rPr sz="1000" dirty="0">
                <a:latin typeface="Arial"/>
                <a:cs typeface="Arial"/>
              </a:rPr>
              <a:t>с</a:t>
            </a:r>
            <a:r>
              <a:rPr sz="1000" spc="-10" dirty="0">
                <a:latin typeface="Arial"/>
                <a:cs typeface="Arial"/>
              </a:rPr>
              <a:t>е</a:t>
            </a:r>
            <a:r>
              <a:rPr sz="1000" spc="-20" dirty="0">
                <a:latin typeface="Arial"/>
                <a:cs typeface="Arial"/>
              </a:rPr>
              <a:t>д</a:t>
            </a:r>
            <a:r>
              <a:rPr sz="1000" spc="-5" dirty="0">
                <a:latin typeface="Arial"/>
                <a:cs typeface="Arial"/>
              </a:rPr>
              <a:t>ат</a:t>
            </a:r>
            <a:r>
              <a:rPr sz="1000" spc="-15" dirty="0">
                <a:latin typeface="Arial"/>
                <a:cs typeface="Arial"/>
              </a:rPr>
              <a:t>ел</a:t>
            </a:r>
            <a:r>
              <a:rPr sz="1000" spc="-10" dirty="0">
                <a:latin typeface="Arial"/>
                <a:cs typeface="Arial"/>
              </a:rPr>
              <a:t>ю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ко</a:t>
            </a:r>
            <a:r>
              <a:rPr sz="1000" spc="-15" dirty="0">
                <a:latin typeface="Arial"/>
                <a:cs typeface="Arial"/>
              </a:rPr>
              <a:t>ми</a:t>
            </a:r>
            <a:r>
              <a:rPr sz="1000" dirty="0">
                <a:latin typeface="Arial"/>
                <a:cs typeface="Arial"/>
              </a:rPr>
              <a:t>сс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и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реко</a:t>
            </a:r>
            <a:r>
              <a:rPr sz="1000" spc="-15" dirty="0">
                <a:latin typeface="Arial"/>
                <a:cs typeface="Arial"/>
              </a:rPr>
              <a:t>м</a:t>
            </a:r>
            <a:r>
              <a:rPr sz="1000" spc="-10" dirty="0">
                <a:latin typeface="Arial"/>
                <a:cs typeface="Arial"/>
              </a:rPr>
              <a:t>ен</a:t>
            </a:r>
            <a:r>
              <a:rPr sz="1000" spc="-15" dirty="0">
                <a:latin typeface="Arial"/>
                <a:cs typeface="Arial"/>
              </a:rPr>
              <a:t>д</a:t>
            </a:r>
            <a:r>
              <a:rPr sz="1000" spc="-35" dirty="0">
                <a:latin typeface="Arial"/>
                <a:cs typeface="Arial"/>
              </a:rPr>
              <a:t>у</a:t>
            </a:r>
            <a:r>
              <a:rPr sz="1000" spc="-10" dirty="0">
                <a:latin typeface="Arial"/>
                <a:cs typeface="Arial"/>
              </a:rPr>
              <a:t>ется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у</a:t>
            </a:r>
            <a:r>
              <a:rPr sz="1000" spc="-10" dirty="0">
                <a:latin typeface="Arial"/>
                <a:cs typeface="Arial"/>
              </a:rPr>
              <a:t>ч</a:t>
            </a:r>
            <a:r>
              <a:rPr sz="1000" spc="-15" dirty="0">
                <a:latin typeface="Arial"/>
                <a:cs typeface="Arial"/>
              </a:rPr>
              <a:t>а</a:t>
            </a:r>
            <a:r>
              <a:rPr sz="1000" dirty="0">
                <a:latin typeface="Arial"/>
                <a:cs typeface="Arial"/>
              </a:rPr>
              <a:t>с</a:t>
            </a:r>
            <a:r>
              <a:rPr sz="1000" spc="-5" dirty="0">
                <a:latin typeface="Arial"/>
                <a:cs typeface="Arial"/>
              </a:rPr>
              <a:t>тво</a:t>
            </a:r>
            <a:r>
              <a:rPr sz="1000" spc="-10" dirty="0">
                <a:latin typeface="Arial"/>
                <a:cs typeface="Arial"/>
              </a:rPr>
              <a:t>ва</a:t>
            </a:r>
            <a:r>
              <a:rPr sz="1000" dirty="0">
                <a:latin typeface="Arial"/>
                <a:cs typeface="Arial"/>
              </a:rPr>
              <a:t>т</a:t>
            </a:r>
            <a:r>
              <a:rPr sz="1000" spc="-10" dirty="0">
                <a:latin typeface="Arial"/>
                <a:cs typeface="Arial"/>
              </a:rPr>
              <a:t>ь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в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п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10" dirty="0">
                <a:latin typeface="Arial"/>
                <a:cs typeface="Arial"/>
              </a:rPr>
              <a:t>ов</a:t>
            </a:r>
            <a:r>
              <a:rPr sz="1000" spc="-15" dirty="0">
                <a:latin typeface="Arial"/>
                <a:cs typeface="Arial"/>
              </a:rPr>
              <a:t>е</a:t>
            </a:r>
            <a:r>
              <a:rPr sz="1000" spc="-10" dirty="0">
                <a:latin typeface="Arial"/>
                <a:cs typeface="Arial"/>
              </a:rPr>
              <a:t>р</a:t>
            </a:r>
            <a:r>
              <a:rPr sz="1000" spc="-15" dirty="0">
                <a:latin typeface="Arial"/>
                <a:cs typeface="Arial"/>
              </a:rPr>
              <a:t>к</a:t>
            </a:r>
            <a:r>
              <a:rPr sz="1000" spc="-10" dirty="0">
                <a:latin typeface="Arial"/>
                <a:cs typeface="Arial"/>
              </a:rPr>
              <a:t>е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всех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 err="1">
                <a:latin typeface="Arial"/>
                <a:cs typeface="Arial"/>
              </a:rPr>
              <a:t>напра</a:t>
            </a:r>
            <a:r>
              <a:rPr sz="1000" spc="-15" dirty="0" err="1">
                <a:latin typeface="Arial"/>
                <a:cs typeface="Arial"/>
              </a:rPr>
              <a:t>вл</a:t>
            </a:r>
            <a:r>
              <a:rPr sz="1000" spc="-10" dirty="0" err="1">
                <a:latin typeface="Arial"/>
                <a:cs typeface="Arial"/>
              </a:rPr>
              <a:t>ен</a:t>
            </a:r>
            <a:r>
              <a:rPr sz="1000" spc="-15" dirty="0" err="1">
                <a:latin typeface="Arial"/>
                <a:cs typeface="Arial"/>
              </a:rPr>
              <a:t>и</a:t>
            </a:r>
            <a:r>
              <a:rPr sz="1000" spc="-10" dirty="0" err="1">
                <a:latin typeface="Arial"/>
                <a:cs typeface="Arial"/>
              </a:rPr>
              <a:t>й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дл</a:t>
            </a:r>
            <a:r>
              <a:rPr sz="1000" spc="-10" dirty="0">
                <a:latin typeface="Arial"/>
                <a:cs typeface="Arial"/>
              </a:rPr>
              <a:t>я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пе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10" dirty="0">
                <a:latin typeface="Arial"/>
                <a:cs typeface="Arial"/>
              </a:rPr>
              <a:t>е</a:t>
            </a:r>
            <a:r>
              <a:rPr sz="1000" spc="-20" dirty="0">
                <a:latin typeface="Arial"/>
                <a:cs typeface="Arial"/>
              </a:rPr>
              <a:t>д</a:t>
            </a:r>
            <a:r>
              <a:rPr sz="1000" spc="-10" dirty="0">
                <a:latin typeface="Arial"/>
                <a:cs typeface="Arial"/>
              </a:rPr>
              <a:t>а</a:t>
            </a:r>
            <a:r>
              <a:rPr sz="1000" spc="-15" dirty="0">
                <a:latin typeface="Arial"/>
                <a:cs typeface="Arial"/>
              </a:rPr>
              <a:t>ч</a:t>
            </a:r>
            <a:r>
              <a:rPr sz="1000" spc="-10" dirty="0">
                <a:latin typeface="Arial"/>
                <a:cs typeface="Arial"/>
              </a:rPr>
              <a:t>и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ли</a:t>
            </a:r>
            <a:r>
              <a:rPr sz="1000" spc="-10" dirty="0">
                <a:latin typeface="Arial"/>
                <a:cs typeface="Arial"/>
              </a:rPr>
              <a:t>чно</a:t>
            </a:r>
            <a:r>
              <a:rPr sz="1000" spc="-15" dirty="0">
                <a:latin typeface="Arial"/>
                <a:cs typeface="Arial"/>
              </a:rPr>
              <a:t>г</a:t>
            </a:r>
            <a:r>
              <a:rPr sz="1000" spc="-10" dirty="0">
                <a:latin typeface="Arial"/>
                <a:cs typeface="Arial"/>
              </a:rPr>
              <a:t>о опыта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и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ф</a:t>
            </a:r>
            <a:r>
              <a:rPr sz="1000" spc="-10" dirty="0">
                <a:latin typeface="Arial"/>
                <a:cs typeface="Arial"/>
              </a:rPr>
              <a:t>о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10" dirty="0">
                <a:latin typeface="Arial"/>
                <a:cs typeface="Arial"/>
              </a:rPr>
              <a:t>м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р</a:t>
            </a:r>
            <a:r>
              <a:rPr sz="1000" spc="-15" dirty="0">
                <a:latin typeface="Arial"/>
                <a:cs typeface="Arial"/>
              </a:rPr>
              <a:t>о</a:t>
            </a:r>
            <a:r>
              <a:rPr sz="1000" spc="-10" dirty="0">
                <a:latin typeface="Arial"/>
                <a:cs typeface="Arial"/>
              </a:rPr>
              <a:t>ван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я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об</a:t>
            </a:r>
            <a:r>
              <a:rPr sz="1000" spc="-15" dirty="0">
                <a:latin typeface="Arial"/>
                <a:cs typeface="Arial"/>
              </a:rPr>
              <a:t>щ</a:t>
            </a:r>
            <a:r>
              <a:rPr sz="1000" spc="-10" dirty="0">
                <a:latin typeface="Arial"/>
                <a:cs typeface="Arial"/>
              </a:rPr>
              <a:t>его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 err="1">
                <a:latin typeface="Arial"/>
                <a:cs typeface="Arial"/>
              </a:rPr>
              <a:t>мнен</a:t>
            </a:r>
            <a:r>
              <a:rPr sz="1000" spc="-15" dirty="0" err="1">
                <a:latin typeface="Arial"/>
                <a:cs typeface="Arial"/>
              </a:rPr>
              <a:t>и</a:t>
            </a:r>
            <a:r>
              <a:rPr sz="1000" spc="-10" dirty="0" err="1">
                <a:latin typeface="Arial"/>
                <a:cs typeface="Arial"/>
              </a:rPr>
              <a:t>я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о</a:t>
            </a:r>
            <a:r>
              <a:rPr lang="ru-RU" sz="1000" spc="-5" dirty="0">
                <a:latin typeface="Arial"/>
                <a:cs typeface="Arial"/>
              </a:rPr>
              <a:t>б образце в организации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с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у</a:t>
            </a:r>
            <a:r>
              <a:rPr sz="1000" spc="-10" dirty="0">
                <a:latin typeface="Arial"/>
                <a:cs typeface="Arial"/>
              </a:rPr>
              <a:t>ч</a:t>
            </a:r>
            <a:r>
              <a:rPr sz="1000" spc="-15" dirty="0">
                <a:latin typeface="Arial"/>
                <a:cs typeface="Arial"/>
              </a:rPr>
              <a:t>е</a:t>
            </a:r>
            <a:r>
              <a:rPr sz="1000" spc="-10" dirty="0">
                <a:latin typeface="Arial"/>
                <a:cs typeface="Arial"/>
              </a:rPr>
              <a:t>том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р</a:t>
            </a:r>
            <a:r>
              <a:rPr sz="1000" spc="-15" dirty="0">
                <a:latin typeface="Arial"/>
                <a:cs typeface="Arial"/>
              </a:rPr>
              <a:t>а</a:t>
            </a:r>
            <a:r>
              <a:rPr sz="1000" spc="-5" dirty="0">
                <a:latin typeface="Arial"/>
                <a:cs typeface="Arial"/>
              </a:rPr>
              <a:t>зв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т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я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всех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напр</a:t>
            </a:r>
            <a:r>
              <a:rPr sz="1000" spc="-15" dirty="0">
                <a:latin typeface="Arial"/>
                <a:cs typeface="Arial"/>
              </a:rPr>
              <a:t>а</a:t>
            </a:r>
            <a:r>
              <a:rPr sz="1000" spc="-10" dirty="0">
                <a:latin typeface="Arial"/>
                <a:cs typeface="Arial"/>
              </a:rPr>
              <a:t>в</a:t>
            </a:r>
            <a:r>
              <a:rPr sz="1000" spc="-20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ен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й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0823" y="2166229"/>
            <a:ext cx="922655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6835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35" dirty="0">
                <a:latin typeface="Arial"/>
                <a:cs typeface="Arial"/>
              </a:rPr>
              <a:t>у</a:t>
            </a:r>
            <a:r>
              <a:rPr sz="1000" spc="-10" dirty="0">
                <a:latin typeface="Arial"/>
                <a:cs typeface="Arial"/>
              </a:rPr>
              <a:t>ков</a:t>
            </a:r>
            <a:r>
              <a:rPr sz="1000" spc="-15" dirty="0">
                <a:latin typeface="Arial"/>
                <a:cs typeface="Arial"/>
              </a:rPr>
              <a:t>о</a:t>
            </a:r>
            <a:r>
              <a:rPr sz="1000" spc="-5" dirty="0">
                <a:latin typeface="Arial"/>
                <a:cs typeface="Arial"/>
              </a:rPr>
              <a:t>д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тел</a:t>
            </a:r>
            <a:r>
              <a:rPr sz="1000" spc="-10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 напра</a:t>
            </a:r>
            <a:r>
              <a:rPr sz="1000" spc="-15" dirty="0">
                <a:latin typeface="Arial"/>
                <a:cs typeface="Arial"/>
              </a:rPr>
              <a:t>вл</a:t>
            </a:r>
            <a:r>
              <a:rPr sz="1000" spc="-10" dirty="0">
                <a:latin typeface="Arial"/>
                <a:cs typeface="Arial"/>
              </a:rPr>
              <a:t>ен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й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lang="ru-RU" sz="1000" spc="-5" dirty="0">
                <a:latin typeface="Arial"/>
                <a:cs typeface="Arial"/>
              </a:rPr>
              <a:t>из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lang="ru-RU" sz="1000" spc="-10" dirty="0">
                <a:latin typeface="Arial"/>
                <a:cs typeface="Arial"/>
              </a:rPr>
              <a:t>организаций</a:t>
            </a:r>
            <a:r>
              <a:rPr sz="1000" spc="-5" dirty="0">
                <a:latin typeface="Arial"/>
                <a:cs typeface="Arial"/>
              </a:rPr>
              <a:t>- </a:t>
            </a:r>
            <a:r>
              <a:rPr sz="1000" spc="-10" dirty="0" err="1">
                <a:latin typeface="Arial"/>
                <a:cs typeface="Arial"/>
              </a:rPr>
              <a:t>па</a:t>
            </a:r>
            <a:r>
              <a:rPr sz="1000" spc="-15" dirty="0" err="1">
                <a:latin typeface="Arial"/>
                <a:cs typeface="Arial"/>
              </a:rPr>
              <a:t>р</a:t>
            </a:r>
            <a:r>
              <a:rPr sz="1000" spc="-10" dirty="0" err="1">
                <a:latin typeface="Arial"/>
                <a:cs typeface="Arial"/>
              </a:rPr>
              <a:t>тнѐр</a:t>
            </a:r>
            <a:r>
              <a:rPr sz="1000" spc="-15" dirty="0" err="1">
                <a:latin typeface="Arial"/>
                <a:cs typeface="Arial"/>
              </a:rPr>
              <a:t>о</a:t>
            </a:r>
            <a:r>
              <a:rPr sz="1000" spc="-10" dirty="0" err="1">
                <a:latin typeface="Arial"/>
                <a:cs typeface="Arial"/>
              </a:rPr>
              <a:t>в</a:t>
            </a:r>
            <a:r>
              <a:rPr lang="ru-RU" sz="1000" spc="-10" dirty="0">
                <a:latin typeface="Arial"/>
                <a:cs typeface="Arial"/>
              </a:rPr>
              <a:t>, сотрудники центров компетенций регионов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09292" y="2166229"/>
            <a:ext cx="5937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Эк</a:t>
            </a:r>
            <a:r>
              <a:rPr sz="1000" dirty="0">
                <a:latin typeface="Arial"/>
                <a:cs typeface="Arial"/>
              </a:rPr>
              <a:t>с</a:t>
            </a:r>
            <a:r>
              <a:rPr sz="1000" spc="-10" dirty="0">
                <a:latin typeface="Arial"/>
                <a:cs typeface="Arial"/>
              </a:rPr>
              <a:t>пе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10" dirty="0">
                <a:latin typeface="Arial"/>
                <a:cs typeface="Arial"/>
              </a:rPr>
              <a:t>ты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53096" y="1235700"/>
            <a:ext cx="1706245" cy="825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spc="-10" dirty="0">
                <a:latin typeface="Arial"/>
                <a:cs typeface="Arial"/>
              </a:rPr>
              <a:t>Ва</a:t>
            </a:r>
            <a:r>
              <a:rPr sz="1000" b="1" u="sng" dirty="0">
                <a:latin typeface="Arial"/>
                <a:cs typeface="Arial"/>
              </a:rPr>
              <a:t>ж</a:t>
            </a:r>
            <a:r>
              <a:rPr sz="1000" b="1" u="sng" spc="-10" dirty="0">
                <a:latin typeface="Arial"/>
                <a:cs typeface="Arial"/>
              </a:rPr>
              <a:t>но</a:t>
            </a:r>
            <a:r>
              <a:rPr sz="1000" b="1" u="sng" spc="-20" dirty="0">
                <a:latin typeface="Arial"/>
                <a:cs typeface="Arial"/>
              </a:rPr>
              <a:t> у</a:t>
            </a:r>
            <a:r>
              <a:rPr sz="1000" b="1" u="sng" spc="-10" dirty="0">
                <a:latin typeface="Arial"/>
                <a:cs typeface="Arial"/>
              </a:rPr>
              <a:t>ч</a:t>
            </a:r>
            <a:r>
              <a:rPr sz="1000" b="1" u="sng" spc="-15" dirty="0">
                <a:latin typeface="Arial"/>
                <a:cs typeface="Arial"/>
              </a:rPr>
              <a:t>ит</a:t>
            </a:r>
            <a:r>
              <a:rPr sz="1000" b="1" u="sng" spc="-10" dirty="0">
                <a:latin typeface="Arial"/>
                <a:cs typeface="Arial"/>
              </a:rPr>
              <a:t>ыва</a:t>
            </a:r>
            <a:r>
              <a:rPr sz="1000" b="1" u="sng" spc="-15" dirty="0">
                <a:latin typeface="Arial"/>
                <a:cs typeface="Arial"/>
              </a:rPr>
              <a:t>т</a:t>
            </a:r>
            <a:r>
              <a:rPr sz="1000" b="1" u="sng" spc="-5" dirty="0">
                <a:latin typeface="Arial"/>
                <a:cs typeface="Arial"/>
              </a:rPr>
              <a:t>ь: 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05"/>
              </a:spcBef>
            </a:pPr>
            <a:r>
              <a:rPr sz="1000" spc="-5" dirty="0">
                <a:latin typeface="Arial"/>
                <a:cs typeface="Arial"/>
              </a:rPr>
              <a:t>Ж</a:t>
            </a:r>
            <a:r>
              <a:rPr sz="1000" spc="-10" dirty="0">
                <a:latin typeface="Arial"/>
                <a:cs typeface="Arial"/>
              </a:rPr>
              <a:t>е</a:t>
            </a:r>
            <a:r>
              <a:rPr sz="1000" spc="-20" dirty="0">
                <a:latin typeface="Arial"/>
                <a:cs typeface="Arial"/>
              </a:rPr>
              <a:t>л</a:t>
            </a:r>
            <a:r>
              <a:rPr sz="1000" spc="-5" dirty="0">
                <a:latin typeface="Arial"/>
                <a:cs typeface="Arial"/>
              </a:rPr>
              <a:t>ат</a:t>
            </a:r>
            <a:r>
              <a:rPr sz="1000" spc="-15" dirty="0">
                <a:latin typeface="Arial"/>
                <a:cs typeface="Arial"/>
              </a:rPr>
              <a:t>ел</a:t>
            </a:r>
            <a:r>
              <a:rPr sz="1000" spc="-5" dirty="0">
                <a:latin typeface="Arial"/>
                <a:cs typeface="Arial"/>
              </a:rPr>
              <a:t>ьно,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чтобы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ГД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был</a:t>
            </a:r>
            <a:r>
              <a:rPr sz="1000" spc="-5" dirty="0">
                <a:latin typeface="Arial"/>
                <a:cs typeface="Arial"/>
              </a:rPr>
              <a:t> с</a:t>
            </a:r>
            <a:r>
              <a:rPr sz="1000" spc="-10" dirty="0">
                <a:latin typeface="Arial"/>
                <a:cs typeface="Arial"/>
              </a:rPr>
              <a:t> ана</a:t>
            </a:r>
            <a:r>
              <a:rPr sz="1000" spc="-20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огично</a:t>
            </a:r>
            <a:r>
              <a:rPr sz="1000" spc="-15" dirty="0">
                <a:latin typeface="Arial"/>
                <a:cs typeface="Arial"/>
              </a:rPr>
              <a:t>г</a:t>
            </a:r>
            <a:r>
              <a:rPr sz="1000" spc="-10" dirty="0">
                <a:latin typeface="Arial"/>
                <a:cs typeface="Arial"/>
              </a:rPr>
              <a:t>о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пр</a:t>
            </a:r>
            <a:r>
              <a:rPr sz="1000" spc="-15" dirty="0">
                <a:latin typeface="Arial"/>
                <a:cs typeface="Arial"/>
              </a:rPr>
              <a:t>ед</a:t>
            </a:r>
            <a:r>
              <a:rPr sz="1000" spc="-10" dirty="0">
                <a:latin typeface="Arial"/>
                <a:cs typeface="Arial"/>
              </a:rPr>
              <a:t>пр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ят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я</a:t>
            </a:r>
            <a:r>
              <a:rPr sz="1000" spc="-5" dirty="0">
                <a:latin typeface="Arial"/>
                <a:cs typeface="Arial"/>
              </a:rPr>
              <a:t> (</a:t>
            </a:r>
            <a:r>
              <a:rPr sz="1000" spc="-15" dirty="0">
                <a:latin typeface="Arial"/>
                <a:cs typeface="Arial"/>
              </a:rPr>
              <a:t>ил</a:t>
            </a:r>
            <a:r>
              <a:rPr sz="1000" spc="-10" dirty="0">
                <a:latin typeface="Arial"/>
                <a:cs typeface="Arial"/>
              </a:rPr>
              <a:t>и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с</a:t>
            </a:r>
            <a:r>
              <a:rPr sz="1000" spc="-10" dirty="0">
                <a:latin typeface="Arial"/>
                <a:cs typeface="Arial"/>
              </a:rPr>
              <a:t> пр</a:t>
            </a:r>
            <a:r>
              <a:rPr sz="1000" spc="-15" dirty="0">
                <a:latin typeface="Arial"/>
                <a:cs typeface="Arial"/>
              </a:rPr>
              <a:t>ед</a:t>
            </a:r>
            <a:r>
              <a:rPr sz="1000" spc="-10" dirty="0">
                <a:latin typeface="Arial"/>
                <a:cs typeface="Arial"/>
              </a:rPr>
              <a:t>пр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ят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я</a:t>
            </a:r>
            <a:r>
              <a:rPr sz="1000" spc="-5" dirty="0">
                <a:latin typeface="Arial"/>
                <a:cs typeface="Arial"/>
              </a:rPr>
              <a:t>- </a:t>
            </a:r>
            <a:r>
              <a:rPr sz="1000" spc="-10" dirty="0">
                <a:latin typeface="Arial"/>
                <a:cs typeface="Arial"/>
              </a:rPr>
              <a:t>постав</a:t>
            </a:r>
            <a:r>
              <a:rPr sz="1000" spc="-20" dirty="0">
                <a:latin typeface="Arial"/>
                <a:cs typeface="Arial"/>
              </a:rPr>
              <a:t>щ</a:t>
            </a:r>
            <a:r>
              <a:rPr sz="1000" spc="-10" dirty="0">
                <a:latin typeface="Arial"/>
                <a:cs typeface="Arial"/>
              </a:rPr>
              <a:t>ика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/ </a:t>
            </a:r>
            <a:r>
              <a:rPr sz="1000" spc="-15" dirty="0">
                <a:latin typeface="Arial"/>
                <a:cs typeface="Arial"/>
              </a:rPr>
              <a:t>кли</a:t>
            </a:r>
            <a:r>
              <a:rPr sz="1000" spc="-5" dirty="0">
                <a:latin typeface="Arial"/>
                <a:cs typeface="Arial"/>
              </a:rPr>
              <a:t>ента)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04159" y="2193706"/>
            <a:ext cx="3629660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Опр</a:t>
            </a:r>
            <a:r>
              <a:rPr sz="1000" spc="-15" dirty="0">
                <a:latin typeface="Arial"/>
                <a:cs typeface="Arial"/>
              </a:rPr>
              <a:t>ед</a:t>
            </a:r>
            <a:r>
              <a:rPr sz="1000" spc="-10" dirty="0">
                <a:latin typeface="Arial"/>
                <a:cs typeface="Arial"/>
              </a:rPr>
              <a:t>е</a:t>
            </a:r>
            <a:r>
              <a:rPr sz="1000" spc="-20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ен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е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у</a:t>
            </a:r>
            <a:r>
              <a:rPr sz="1000" spc="-10" dirty="0">
                <a:latin typeface="Arial"/>
                <a:cs typeface="Arial"/>
              </a:rPr>
              <a:t>ч</a:t>
            </a:r>
            <a:r>
              <a:rPr sz="1000" spc="-15" dirty="0">
                <a:latin typeface="Arial"/>
                <a:cs typeface="Arial"/>
              </a:rPr>
              <a:t>а</a:t>
            </a:r>
            <a:r>
              <a:rPr sz="1000" dirty="0">
                <a:latin typeface="Arial"/>
                <a:cs typeface="Arial"/>
              </a:rPr>
              <a:t>с</a:t>
            </a:r>
            <a:r>
              <a:rPr sz="1000" spc="-5" dirty="0">
                <a:latin typeface="Arial"/>
                <a:cs typeface="Arial"/>
              </a:rPr>
              <a:t>т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я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р</a:t>
            </a:r>
            <a:r>
              <a:rPr sz="1000" spc="-40" dirty="0">
                <a:latin typeface="Arial"/>
                <a:cs typeface="Arial"/>
              </a:rPr>
              <a:t>у</a:t>
            </a:r>
            <a:r>
              <a:rPr sz="1000" spc="-10" dirty="0">
                <a:latin typeface="Arial"/>
                <a:cs typeface="Arial"/>
              </a:rPr>
              <a:t>ков</a:t>
            </a:r>
            <a:r>
              <a:rPr sz="1000" spc="-5" dirty="0">
                <a:latin typeface="Arial"/>
                <a:cs typeface="Arial"/>
              </a:rPr>
              <a:t>о</a:t>
            </a:r>
            <a:r>
              <a:rPr sz="1000" spc="-15" dirty="0">
                <a:latin typeface="Arial"/>
                <a:cs typeface="Arial"/>
              </a:rPr>
              <a:t>д</a:t>
            </a:r>
            <a:r>
              <a:rPr sz="1000" spc="-5" dirty="0">
                <a:latin typeface="Arial"/>
                <a:cs typeface="Arial"/>
              </a:rPr>
              <a:t>ите</a:t>
            </a:r>
            <a:r>
              <a:rPr sz="1000" spc="-15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я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напра</a:t>
            </a:r>
            <a:r>
              <a:rPr sz="1000" spc="-15" dirty="0">
                <a:latin typeface="Arial"/>
                <a:cs typeface="Arial"/>
              </a:rPr>
              <a:t>вл</a:t>
            </a:r>
            <a:r>
              <a:rPr sz="1000" spc="-10" dirty="0">
                <a:latin typeface="Arial"/>
                <a:cs typeface="Arial"/>
              </a:rPr>
              <a:t>ен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я</a:t>
            </a:r>
            <a:endParaRPr sz="1000" dirty="0">
              <a:latin typeface="Arial"/>
              <a:cs typeface="Arial"/>
            </a:endParaRPr>
          </a:p>
          <a:p>
            <a:pPr marL="12700" marR="359410">
              <a:lnSpc>
                <a:spcPct val="100000"/>
              </a:lnSpc>
            </a:pPr>
            <a:r>
              <a:rPr lang="ru-RU" sz="1000" spc="-5" dirty="0">
                <a:latin typeface="Arial"/>
                <a:cs typeface="Arial"/>
              </a:rPr>
              <a:t>из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lang="ru-RU" sz="1000" spc="-10" dirty="0">
                <a:latin typeface="Arial"/>
                <a:cs typeface="Arial"/>
              </a:rPr>
              <a:t>организаций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10" dirty="0" err="1">
                <a:latin typeface="Arial"/>
                <a:cs typeface="Arial"/>
              </a:rPr>
              <a:t>па</a:t>
            </a:r>
            <a:r>
              <a:rPr sz="1000" spc="-15" dirty="0" err="1">
                <a:latin typeface="Arial"/>
                <a:cs typeface="Arial"/>
              </a:rPr>
              <a:t>р</a:t>
            </a:r>
            <a:r>
              <a:rPr sz="1000" spc="-10" dirty="0" err="1">
                <a:latin typeface="Arial"/>
                <a:cs typeface="Arial"/>
              </a:rPr>
              <a:t>тнѐр</a:t>
            </a:r>
            <a:r>
              <a:rPr sz="1000" spc="-15" dirty="0" err="1">
                <a:latin typeface="Arial"/>
                <a:cs typeface="Arial"/>
              </a:rPr>
              <a:t>о</a:t>
            </a:r>
            <a:r>
              <a:rPr sz="1000" spc="-10" dirty="0" err="1">
                <a:latin typeface="Arial"/>
                <a:cs typeface="Arial"/>
              </a:rPr>
              <a:t>в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lang="ru-RU" sz="1000" spc="-10" dirty="0">
                <a:latin typeface="Arial"/>
                <a:cs typeface="Arial"/>
              </a:rPr>
              <a:t>делается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 err="1">
                <a:latin typeface="Arial"/>
                <a:cs typeface="Arial"/>
              </a:rPr>
              <a:t>пе</a:t>
            </a:r>
            <a:r>
              <a:rPr sz="1000" spc="-15" dirty="0" err="1">
                <a:latin typeface="Arial"/>
                <a:cs typeface="Arial"/>
              </a:rPr>
              <a:t>р</a:t>
            </a:r>
            <a:r>
              <a:rPr sz="1000" spc="-10" dirty="0" err="1">
                <a:latin typeface="Arial"/>
                <a:cs typeface="Arial"/>
              </a:rPr>
              <a:t>ед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ПП</a:t>
            </a:r>
            <a:r>
              <a:rPr sz="1000" spc="-15" dirty="0">
                <a:latin typeface="Arial"/>
                <a:cs typeface="Arial"/>
              </a:rPr>
              <a:t>К</a:t>
            </a:r>
            <a:r>
              <a:rPr lang="ru-RU" sz="1000" spc="-15" dirty="0">
                <a:latin typeface="Arial"/>
                <a:cs typeface="Arial"/>
              </a:rPr>
              <a:t>О</a:t>
            </a:r>
            <a:r>
              <a:rPr sz="1000" spc="-5" dirty="0">
                <a:latin typeface="Arial"/>
                <a:cs typeface="Arial"/>
              </a:rPr>
              <a:t>. </a:t>
            </a:r>
            <a:r>
              <a:rPr sz="1000" b="1" spc="-10" dirty="0">
                <a:latin typeface="Arial"/>
                <a:cs typeface="Arial"/>
              </a:rPr>
              <a:t>Ва</a:t>
            </a:r>
            <a:r>
              <a:rPr sz="1000" b="1" dirty="0">
                <a:latin typeface="Arial"/>
                <a:cs typeface="Arial"/>
              </a:rPr>
              <a:t>ж</a:t>
            </a:r>
            <a:r>
              <a:rPr sz="1000" b="1" spc="-10" dirty="0">
                <a:latin typeface="Arial"/>
                <a:cs typeface="Arial"/>
              </a:rPr>
              <a:t>но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25" dirty="0">
                <a:latin typeface="Arial"/>
                <a:cs typeface="Arial"/>
              </a:rPr>
              <a:t>у</a:t>
            </a:r>
            <a:r>
              <a:rPr sz="1000" b="1" spc="-10" dirty="0">
                <a:latin typeface="Arial"/>
                <a:cs typeface="Arial"/>
              </a:rPr>
              <a:t>ч</a:t>
            </a:r>
            <a:r>
              <a:rPr sz="1000" b="1" spc="-15" dirty="0">
                <a:latin typeface="Arial"/>
                <a:cs typeface="Arial"/>
              </a:rPr>
              <a:t>ит</a:t>
            </a:r>
            <a:r>
              <a:rPr sz="1000" b="1" spc="-10" dirty="0">
                <a:latin typeface="Arial"/>
                <a:cs typeface="Arial"/>
              </a:rPr>
              <a:t>ыва</a:t>
            </a:r>
            <a:r>
              <a:rPr sz="1000" b="1" spc="-15" dirty="0">
                <a:latin typeface="Arial"/>
                <a:cs typeface="Arial"/>
              </a:rPr>
              <a:t>т</a:t>
            </a:r>
            <a:r>
              <a:rPr sz="1000" b="1" spc="-10" dirty="0">
                <a:latin typeface="Arial"/>
                <a:cs typeface="Arial"/>
              </a:rPr>
              <a:t>ь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ис</a:t>
            </a:r>
            <a:r>
              <a:rPr sz="1000" b="1" spc="-15" dirty="0">
                <a:latin typeface="Arial"/>
                <a:cs typeface="Arial"/>
              </a:rPr>
              <a:t>т</a:t>
            </a:r>
            <a:r>
              <a:rPr sz="1000" b="1" spc="-10" dirty="0">
                <a:latin typeface="Arial"/>
                <a:cs typeface="Arial"/>
              </a:rPr>
              <a:t>орию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 err="1">
                <a:latin typeface="Arial"/>
                <a:cs typeface="Arial"/>
              </a:rPr>
              <a:t>проведения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ППК</a:t>
            </a:r>
            <a:r>
              <a:rPr lang="ru-RU" sz="1000" b="1" spc="-10" dirty="0">
                <a:latin typeface="Arial"/>
                <a:cs typeface="Arial"/>
              </a:rPr>
              <a:t>О</a:t>
            </a:r>
            <a:r>
              <a:rPr sz="1000" b="1" spc="-10" dirty="0">
                <a:latin typeface="Arial"/>
                <a:cs typeface="Arial"/>
              </a:rPr>
              <a:t>,</a:t>
            </a:r>
            <a:r>
              <a:rPr sz="1000" b="1" spc="-5" dirty="0">
                <a:latin typeface="Arial"/>
                <a:cs typeface="Arial"/>
              </a:rPr>
              <a:t> и,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по</a:t>
            </a:r>
            <a:r>
              <a:rPr sz="1000" b="1" spc="-5" dirty="0">
                <a:latin typeface="Arial"/>
                <a:cs typeface="Arial"/>
              </a:rPr>
              <a:t> воз</a:t>
            </a:r>
            <a:r>
              <a:rPr sz="1000" b="1" spc="-15" dirty="0">
                <a:latin typeface="Arial"/>
                <a:cs typeface="Arial"/>
              </a:rPr>
              <a:t>м</a:t>
            </a:r>
            <a:r>
              <a:rPr sz="1000" b="1" spc="-10" dirty="0">
                <a:latin typeface="Arial"/>
                <a:cs typeface="Arial"/>
              </a:rPr>
              <a:t>о</a:t>
            </a:r>
            <a:r>
              <a:rPr sz="1000" b="1" dirty="0">
                <a:latin typeface="Arial"/>
                <a:cs typeface="Arial"/>
              </a:rPr>
              <a:t>ж</a:t>
            </a:r>
            <a:r>
              <a:rPr sz="1000" b="1" spc="-10" dirty="0">
                <a:latin typeface="Arial"/>
                <a:cs typeface="Arial"/>
              </a:rPr>
              <a:t>нос</a:t>
            </a:r>
            <a:r>
              <a:rPr sz="1000" b="1" spc="-15" dirty="0">
                <a:latin typeface="Arial"/>
                <a:cs typeface="Arial"/>
              </a:rPr>
              <a:t>т</a:t>
            </a:r>
            <a:r>
              <a:rPr sz="1000" b="1" spc="-5" dirty="0">
                <a:latin typeface="Arial"/>
                <a:cs typeface="Arial"/>
              </a:rPr>
              <a:t>и,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45" dirty="0">
                <a:latin typeface="Arial"/>
                <a:cs typeface="Arial"/>
              </a:rPr>
              <a:t>ф</a:t>
            </a:r>
            <a:r>
              <a:rPr sz="1000" b="1" spc="-10" dirty="0">
                <a:latin typeface="Arial"/>
                <a:cs typeface="Arial"/>
              </a:rPr>
              <a:t>ор</a:t>
            </a:r>
            <a:r>
              <a:rPr sz="1000" b="1" spc="-15" dirty="0">
                <a:latin typeface="Arial"/>
                <a:cs typeface="Arial"/>
              </a:rPr>
              <a:t>м</a:t>
            </a:r>
            <a:r>
              <a:rPr sz="1000" b="1" spc="-10" dirty="0">
                <a:latin typeface="Arial"/>
                <a:cs typeface="Arial"/>
              </a:rPr>
              <a:t>ир</a:t>
            </a:r>
            <a:r>
              <a:rPr sz="1000" b="1" spc="-5" dirty="0">
                <a:latin typeface="Arial"/>
                <a:cs typeface="Arial"/>
              </a:rPr>
              <a:t>о</a:t>
            </a:r>
            <a:r>
              <a:rPr sz="1000" b="1" spc="-10" dirty="0">
                <a:latin typeface="Arial"/>
                <a:cs typeface="Arial"/>
              </a:rPr>
              <a:t>ва</a:t>
            </a:r>
            <a:r>
              <a:rPr sz="1000" b="1" spc="-15" dirty="0">
                <a:latin typeface="Arial"/>
                <a:cs typeface="Arial"/>
              </a:rPr>
              <a:t>т</a:t>
            </a:r>
            <a:r>
              <a:rPr sz="1000" b="1" spc="-10" dirty="0">
                <a:latin typeface="Arial"/>
                <a:cs typeface="Arial"/>
              </a:rPr>
              <a:t>ь</a:t>
            </a:r>
            <a:r>
              <a:rPr sz="1000" b="1" spc="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к</a:t>
            </a:r>
            <a:r>
              <a:rPr sz="1000" b="1" spc="-10" dirty="0">
                <a:latin typeface="Arial"/>
                <a:cs typeface="Arial"/>
              </a:rPr>
              <a:t>о</a:t>
            </a:r>
            <a:r>
              <a:rPr sz="1000" b="1" spc="-15" dirty="0">
                <a:latin typeface="Arial"/>
                <a:cs typeface="Arial"/>
              </a:rPr>
              <a:t>м</a:t>
            </a:r>
            <a:r>
              <a:rPr sz="1000" b="1" spc="-10" dirty="0">
                <a:latin typeface="Arial"/>
                <a:cs typeface="Arial"/>
              </a:rPr>
              <a:t>а</a:t>
            </a:r>
            <a:r>
              <a:rPr sz="1000" b="1" spc="-15" dirty="0">
                <a:latin typeface="Arial"/>
                <a:cs typeface="Arial"/>
              </a:rPr>
              <a:t>н</a:t>
            </a:r>
            <a:r>
              <a:rPr sz="1000" b="1" spc="-10" dirty="0">
                <a:latin typeface="Arial"/>
                <a:cs typeface="Arial"/>
              </a:rPr>
              <a:t>ду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из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э</a:t>
            </a:r>
            <a:r>
              <a:rPr sz="1000" b="1" dirty="0">
                <a:latin typeface="Arial"/>
                <a:cs typeface="Arial"/>
              </a:rPr>
              <a:t>к</a:t>
            </a:r>
            <a:r>
              <a:rPr sz="1000" b="1" spc="-10" dirty="0">
                <a:latin typeface="Arial"/>
                <a:cs typeface="Arial"/>
              </a:rPr>
              <a:t>с</a:t>
            </a:r>
            <a:r>
              <a:rPr sz="1000" b="1" spc="-15" dirty="0">
                <a:latin typeface="Arial"/>
                <a:cs typeface="Arial"/>
              </a:rPr>
              <a:t>п</a:t>
            </a:r>
            <a:r>
              <a:rPr sz="1000" b="1" spc="-10" dirty="0">
                <a:latin typeface="Arial"/>
                <a:cs typeface="Arial"/>
              </a:rPr>
              <a:t>ер</a:t>
            </a:r>
            <a:r>
              <a:rPr sz="1000" b="1" spc="-15" dirty="0">
                <a:latin typeface="Arial"/>
                <a:cs typeface="Arial"/>
              </a:rPr>
              <a:t>т</a:t>
            </a:r>
            <a:r>
              <a:rPr sz="1000" b="1" spc="-10" dirty="0">
                <a:latin typeface="Arial"/>
                <a:cs typeface="Arial"/>
              </a:rPr>
              <a:t>ов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предыд</a:t>
            </a:r>
            <a:r>
              <a:rPr sz="1000" b="1" spc="-25" dirty="0">
                <a:latin typeface="Arial"/>
                <a:cs typeface="Arial"/>
              </a:rPr>
              <a:t>ущ</a:t>
            </a:r>
            <a:r>
              <a:rPr sz="1000" b="1" spc="-10" dirty="0">
                <a:latin typeface="Arial"/>
                <a:cs typeface="Arial"/>
              </a:rPr>
              <a:t>их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проверо</a:t>
            </a:r>
            <a:r>
              <a:rPr sz="1000" b="1" dirty="0">
                <a:latin typeface="Arial"/>
                <a:cs typeface="Arial"/>
              </a:rPr>
              <a:t>к</a:t>
            </a:r>
            <a:r>
              <a:rPr sz="1000" b="1" spc="-5" dirty="0">
                <a:latin typeface="Arial"/>
                <a:cs typeface="Arial"/>
              </a:rPr>
              <a:t>,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для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оце</a:t>
            </a:r>
            <a:r>
              <a:rPr sz="1000" b="1" spc="-15" dirty="0">
                <a:latin typeface="Arial"/>
                <a:cs typeface="Arial"/>
              </a:rPr>
              <a:t>н</a:t>
            </a:r>
            <a:r>
              <a:rPr sz="1000" b="1" dirty="0">
                <a:latin typeface="Arial"/>
                <a:cs typeface="Arial"/>
              </a:rPr>
              <a:t>к</a:t>
            </a:r>
            <a:r>
              <a:rPr sz="1000" b="1" spc="-10" dirty="0">
                <a:latin typeface="Arial"/>
                <a:cs typeface="Arial"/>
              </a:rPr>
              <a:t>и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дина</a:t>
            </a:r>
            <a:r>
              <a:rPr sz="1000" b="1" spc="-20" dirty="0">
                <a:latin typeface="Arial"/>
                <a:cs typeface="Arial"/>
              </a:rPr>
              <a:t>м</a:t>
            </a:r>
            <a:r>
              <a:rPr sz="1000" b="1" spc="-10" dirty="0">
                <a:latin typeface="Arial"/>
                <a:cs typeface="Arial"/>
              </a:rPr>
              <a:t>ики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и</a:t>
            </a:r>
            <a:r>
              <a:rPr sz="1000" b="1" spc="-15" dirty="0">
                <a:latin typeface="Arial"/>
                <a:cs typeface="Arial"/>
              </a:rPr>
              <a:t>зм</a:t>
            </a:r>
            <a:r>
              <a:rPr sz="1000" b="1" spc="-10" dirty="0">
                <a:latin typeface="Arial"/>
                <a:cs typeface="Arial"/>
              </a:rPr>
              <a:t>е</a:t>
            </a:r>
            <a:r>
              <a:rPr sz="1000" b="1" spc="-15" dirty="0">
                <a:latin typeface="Arial"/>
                <a:cs typeface="Arial"/>
              </a:rPr>
              <a:t>н</a:t>
            </a:r>
            <a:r>
              <a:rPr sz="1000" b="1" spc="-10" dirty="0">
                <a:latin typeface="Arial"/>
                <a:cs typeface="Arial"/>
              </a:rPr>
              <a:t>е</a:t>
            </a:r>
            <a:r>
              <a:rPr sz="1000" b="1" spc="-15" dirty="0">
                <a:latin typeface="Arial"/>
                <a:cs typeface="Arial"/>
              </a:rPr>
              <a:t>н</a:t>
            </a:r>
            <a:r>
              <a:rPr sz="1000" b="1" spc="-10" dirty="0">
                <a:latin typeface="Arial"/>
                <a:cs typeface="Arial"/>
              </a:rPr>
              <a:t>ий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53096" y="2166229"/>
            <a:ext cx="1674495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415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35" dirty="0">
                <a:latin typeface="Arial"/>
                <a:cs typeface="Arial"/>
              </a:rPr>
              <a:t>у</a:t>
            </a:r>
            <a:r>
              <a:rPr sz="1000" spc="-10" dirty="0">
                <a:latin typeface="Arial"/>
                <a:cs typeface="Arial"/>
              </a:rPr>
              <a:t>ков</a:t>
            </a:r>
            <a:r>
              <a:rPr sz="1000" spc="-15" dirty="0">
                <a:latin typeface="Arial"/>
                <a:cs typeface="Arial"/>
              </a:rPr>
              <a:t>о</a:t>
            </a:r>
            <a:r>
              <a:rPr sz="1000" spc="-5" dirty="0">
                <a:latin typeface="Arial"/>
                <a:cs typeface="Arial"/>
              </a:rPr>
              <a:t>д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тел</a:t>
            </a:r>
            <a:r>
              <a:rPr sz="1000" spc="-10" dirty="0">
                <a:latin typeface="Arial"/>
                <a:cs typeface="Arial"/>
              </a:rPr>
              <a:t>и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напра</a:t>
            </a:r>
            <a:r>
              <a:rPr sz="1000" spc="-15" dirty="0">
                <a:latin typeface="Arial"/>
                <a:cs typeface="Arial"/>
              </a:rPr>
              <a:t>вл</a:t>
            </a:r>
            <a:r>
              <a:rPr sz="1000" spc="-10" dirty="0">
                <a:latin typeface="Arial"/>
                <a:cs typeface="Arial"/>
              </a:rPr>
              <a:t>ен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й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д</a:t>
            </a:r>
            <a:r>
              <a:rPr sz="1000" spc="-10" dirty="0">
                <a:latin typeface="Arial"/>
                <a:cs typeface="Arial"/>
              </a:rPr>
              <a:t>о</a:t>
            </a:r>
            <a:r>
              <a:rPr sz="1000" spc="-20" dirty="0">
                <a:latin typeface="Arial"/>
                <a:cs typeface="Arial"/>
              </a:rPr>
              <a:t>л</a:t>
            </a:r>
            <a:r>
              <a:rPr sz="1000" spc="-5" dirty="0">
                <a:latin typeface="Arial"/>
                <a:cs typeface="Arial"/>
              </a:rPr>
              <a:t>ж</a:t>
            </a:r>
            <a:r>
              <a:rPr sz="1000" spc="-10" dirty="0">
                <a:latin typeface="Arial"/>
                <a:cs typeface="Arial"/>
              </a:rPr>
              <a:t>ны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к</a:t>
            </a:r>
            <a:r>
              <a:rPr sz="1000" spc="-35" dirty="0">
                <a:latin typeface="Arial"/>
                <a:cs typeface="Arial"/>
              </a:rPr>
              <a:t>у</a:t>
            </a:r>
            <a:r>
              <a:rPr sz="1000" spc="-10" dirty="0">
                <a:latin typeface="Arial"/>
                <a:cs typeface="Arial"/>
              </a:rPr>
              <a:t>р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р</a:t>
            </a:r>
            <a:r>
              <a:rPr sz="1000" spc="-15" dirty="0">
                <a:latin typeface="Arial"/>
                <a:cs typeface="Arial"/>
              </a:rPr>
              <a:t>о</a:t>
            </a:r>
            <a:r>
              <a:rPr sz="1000" spc="-10" dirty="0">
                <a:latin typeface="Arial"/>
                <a:cs typeface="Arial"/>
              </a:rPr>
              <a:t>в</a:t>
            </a:r>
            <a:r>
              <a:rPr sz="1000" spc="-5" dirty="0">
                <a:latin typeface="Arial"/>
                <a:cs typeface="Arial"/>
              </a:rPr>
              <a:t>а</a:t>
            </a:r>
            <a:r>
              <a:rPr sz="1000" spc="0" dirty="0">
                <a:latin typeface="Arial"/>
                <a:cs typeface="Arial"/>
              </a:rPr>
              <a:t>т</a:t>
            </a:r>
            <a:r>
              <a:rPr sz="1000" spc="-10" dirty="0">
                <a:latin typeface="Arial"/>
                <a:cs typeface="Arial"/>
              </a:rPr>
              <a:t>ь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о</a:t>
            </a:r>
            <a:r>
              <a:rPr sz="1000" spc="-20" dirty="0">
                <a:latin typeface="Arial"/>
                <a:cs typeface="Arial"/>
              </a:rPr>
              <a:t>д</a:t>
            </a:r>
            <a:r>
              <a:rPr sz="1000" spc="-10" dirty="0">
                <a:latin typeface="Arial"/>
                <a:cs typeface="Arial"/>
              </a:rPr>
              <a:t>но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з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 err="1">
                <a:latin typeface="Arial"/>
                <a:cs typeface="Arial"/>
              </a:rPr>
              <a:t>напра</a:t>
            </a:r>
            <a:r>
              <a:rPr sz="1000" spc="-15" dirty="0" err="1">
                <a:latin typeface="Arial"/>
                <a:cs typeface="Arial"/>
              </a:rPr>
              <a:t>вл</a:t>
            </a:r>
            <a:r>
              <a:rPr sz="1000" spc="-10" dirty="0" err="1">
                <a:latin typeface="Arial"/>
                <a:cs typeface="Arial"/>
              </a:rPr>
              <a:t>ен</a:t>
            </a:r>
            <a:r>
              <a:rPr sz="1000" spc="-15" dirty="0" err="1">
                <a:latin typeface="Arial"/>
                <a:cs typeface="Arial"/>
              </a:rPr>
              <a:t>и</a:t>
            </a:r>
            <a:r>
              <a:rPr sz="1000" spc="-10" dirty="0" err="1">
                <a:latin typeface="Arial"/>
                <a:cs typeface="Arial"/>
              </a:rPr>
              <a:t>й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lang="ru-RU" sz="1000" spc="-10" dirty="0">
                <a:latin typeface="Arial"/>
                <a:cs typeface="Arial"/>
              </a:rPr>
              <a:t>в своей организации и </a:t>
            </a:r>
            <a:r>
              <a:rPr sz="1000" spc="-10" dirty="0" err="1">
                <a:latin typeface="Arial"/>
                <a:cs typeface="Arial"/>
              </a:rPr>
              <a:t>обязат</a:t>
            </a:r>
            <a:r>
              <a:rPr sz="1000" spc="-15" dirty="0" err="1">
                <a:latin typeface="Arial"/>
                <a:cs typeface="Arial"/>
              </a:rPr>
              <a:t>ел</a:t>
            </a:r>
            <a:r>
              <a:rPr sz="1000" spc="-10" dirty="0" err="1">
                <a:latin typeface="Arial"/>
                <a:cs typeface="Arial"/>
              </a:rPr>
              <a:t>ьно</a:t>
            </a:r>
            <a:r>
              <a:rPr sz="1000" spc="-5" dirty="0">
                <a:latin typeface="Arial"/>
                <a:cs typeface="Arial"/>
              </a:rPr>
              <a:t> яв</a:t>
            </a:r>
            <a:r>
              <a:rPr sz="1000" spc="-15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яться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 err="1">
                <a:latin typeface="Arial"/>
                <a:cs typeface="Arial"/>
              </a:rPr>
              <a:t>р</a:t>
            </a:r>
            <a:r>
              <a:rPr sz="1000" spc="-40" dirty="0" err="1">
                <a:latin typeface="Arial"/>
                <a:cs typeface="Arial"/>
              </a:rPr>
              <a:t>у</a:t>
            </a:r>
            <a:r>
              <a:rPr sz="1000" spc="-10" dirty="0" err="1">
                <a:latin typeface="Arial"/>
                <a:cs typeface="Arial"/>
              </a:rPr>
              <a:t>ков</a:t>
            </a:r>
            <a:r>
              <a:rPr sz="1000" spc="-15" dirty="0" err="1">
                <a:latin typeface="Arial"/>
                <a:cs typeface="Arial"/>
              </a:rPr>
              <a:t>о</a:t>
            </a:r>
            <a:r>
              <a:rPr sz="1000" spc="-5" dirty="0" err="1">
                <a:latin typeface="Arial"/>
                <a:cs typeface="Arial"/>
              </a:rPr>
              <a:t>дите</a:t>
            </a:r>
            <a:r>
              <a:rPr sz="1000" spc="-15" dirty="0" err="1">
                <a:latin typeface="Arial"/>
                <a:cs typeface="Arial"/>
              </a:rPr>
              <a:t>л</a:t>
            </a:r>
            <a:r>
              <a:rPr sz="1000" spc="-10" dirty="0" err="1">
                <a:latin typeface="Arial"/>
                <a:cs typeface="Arial"/>
              </a:rPr>
              <a:t>я</a:t>
            </a:r>
            <a:r>
              <a:rPr sz="1000" dirty="0" err="1">
                <a:latin typeface="Arial"/>
                <a:cs typeface="Arial"/>
              </a:rPr>
              <a:t>м</a:t>
            </a:r>
            <a:r>
              <a:rPr sz="1000" spc="-10" dirty="0" err="1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10" dirty="0" err="1">
                <a:latin typeface="Arial"/>
                <a:cs typeface="Arial"/>
              </a:rPr>
              <a:t>пр</a:t>
            </a:r>
            <a:r>
              <a:rPr sz="1000" spc="-15" dirty="0" err="1">
                <a:latin typeface="Arial"/>
                <a:cs typeface="Arial"/>
              </a:rPr>
              <a:t>о</a:t>
            </a:r>
            <a:r>
              <a:rPr sz="1000" spc="-10" dirty="0" err="1">
                <a:latin typeface="Arial"/>
                <a:cs typeface="Arial"/>
              </a:rPr>
              <a:t>е</a:t>
            </a:r>
            <a:r>
              <a:rPr sz="1000" spc="-15" dirty="0" err="1">
                <a:latin typeface="Arial"/>
                <a:cs typeface="Arial"/>
              </a:rPr>
              <a:t>к</a:t>
            </a:r>
            <a:r>
              <a:rPr sz="1000" spc="-5" dirty="0" err="1">
                <a:latin typeface="Arial"/>
                <a:cs typeface="Arial"/>
              </a:rPr>
              <a:t>та</a:t>
            </a:r>
            <a:r>
              <a:rPr sz="1000" spc="-5" dirty="0">
                <a:latin typeface="Arial"/>
                <a:cs typeface="Arial"/>
              </a:rPr>
              <a:t>/</a:t>
            </a:r>
            <a:r>
              <a:rPr sz="1000" spc="-15" dirty="0" err="1">
                <a:latin typeface="Arial"/>
                <a:cs typeface="Arial"/>
              </a:rPr>
              <a:t>о</a:t>
            </a:r>
            <a:r>
              <a:rPr sz="1000" spc="-5" dirty="0" err="1">
                <a:latin typeface="Arial"/>
                <a:cs typeface="Arial"/>
              </a:rPr>
              <a:t>в</a:t>
            </a:r>
            <a:r>
              <a:rPr lang="ru-RU" sz="1000" spc="-5" dirty="0">
                <a:latin typeface="Arial"/>
                <a:cs typeface="Arial"/>
              </a:rPr>
              <a:t> по улучшениям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12700" marR="32384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Ж</a:t>
            </a:r>
            <a:r>
              <a:rPr sz="1000" spc="-10" dirty="0">
                <a:latin typeface="Arial"/>
                <a:cs typeface="Arial"/>
              </a:rPr>
              <a:t>е</a:t>
            </a:r>
            <a:r>
              <a:rPr sz="1000" spc="-20" dirty="0">
                <a:latin typeface="Arial"/>
                <a:cs typeface="Arial"/>
              </a:rPr>
              <a:t>л</a:t>
            </a:r>
            <a:r>
              <a:rPr sz="1000" spc="-5" dirty="0">
                <a:latin typeface="Arial"/>
                <a:cs typeface="Arial"/>
              </a:rPr>
              <a:t>ат</a:t>
            </a:r>
            <a:r>
              <a:rPr sz="1000" spc="-15" dirty="0">
                <a:latin typeface="Arial"/>
                <a:cs typeface="Arial"/>
              </a:rPr>
              <a:t>ел</a:t>
            </a:r>
            <a:r>
              <a:rPr sz="1000" spc="-5" dirty="0">
                <a:latin typeface="Arial"/>
                <a:cs typeface="Arial"/>
              </a:rPr>
              <a:t>ьно,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чтобы</a:t>
            </a:r>
            <a:r>
              <a:rPr sz="1000" spc="-5" dirty="0">
                <a:latin typeface="Arial"/>
                <a:cs typeface="Arial"/>
              </a:rPr>
              <a:t> р</a:t>
            </a:r>
            <a:r>
              <a:rPr sz="1000" spc="-40" dirty="0">
                <a:latin typeface="Arial"/>
                <a:cs typeface="Arial"/>
              </a:rPr>
              <a:t>у</a:t>
            </a:r>
            <a:r>
              <a:rPr sz="1000" spc="-10" dirty="0">
                <a:latin typeface="Arial"/>
                <a:cs typeface="Arial"/>
              </a:rPr>
              <a:t>ков</a:t>
            </a:r>
            <a:r>
              <a:rPr sz="1000" spc="-15" dirty="0">
                <a:latin typeface="Arial"/>
                <a:cs typeface="Arial"/>
              </a:rPr>
              <a:t>од</a:t>
            </a:r>
            <a:r>
              <a:rPr sz="1000" spc="-5" dirty="0">
                <a:latin typeface="Arial"/>
                <a:cs typeface="Arial"/>
              </a:rPr>
              <a:t>ите</a:t>
            </a:r>
            <a:r>
              <a:rPr sz="1000" spc="-15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и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напра</a:t>
            </a:r>
            <a:r>
              <a:rPr sz="1000" spc="-15" dirty="0">
                <a:latin typeface="Arial"/>
                <a:cs typeface="Arial"/>
              </a:rPr>
              <a:t>вл</a:t>
            </a:r>
            <a:r>
              <a:rPr sz="1000" spc="-10" dirty="0">
                <a:latin typeface="Arial"/>
                <a:cs typeface="Arial"/>
              </a:rPr>
              <a:t>ен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й бы</a:t>
            </a:r>
            <a:r>
              <a:rPr sz="1000" spc="-15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и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с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 err="1">
                <a:latin typeface="Arial"/>
                <a:cs typeface="Arial"/>
              </a:rPr>
              <a:t>ана</a:t>
            </a:r>
            <a:r>
              <a:rPr sz="1000" spc="-20" dirty="0" err="1">
                <a:latin typeface="Arial"/>
                <a:cs typeface="Arial"/>
              </a:rPr>
              <a:t>л</a:t>
            </a:r>
            <a:r>
              <a:rPr sz="1000" spc="-10" dirty="0" err="1">
                <a:latin typeface="Arial"/>
                <a:cs typeface="Arial"/>
              </a:rPr>
              <a:t>огичных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lang="ru-RU" sz="1000" spc="-5" dirty="0">
                <a:latin typeface="Arial"/>
                <a:cs typeface="Arial"/>
              </a:rPr>
              <a:t>организаций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51523" y="4158107"/>
            <a:ext cx="8713470" cy="0"/>
          </a:xfrm>
          <a:custGeom>
            <a:avLst/>
            <a:gdLst/>
            <a:ahLst/>
            <a:cxnLst/>
            <a:rect l="l" t="t" r="r" b="b"/>
            <a:pathLst>
              <a:path w="8713470">
                <a:moveTo>
                  <a:pt x="0" y="0"/>
                </a:moveTo>
                <a:lnTo>
                  <a:pt x="8713025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1536" y="4213352"/>
            <a:ext cx="467359" cy="593090"/>
          </a:xfrm>
          <a:custGeom>
            <a:avLst/>
            <a:gdLst/>
            <a:ahLst/>
            <a:cxnLst/>
            <a:rect l="l" t="t" r="r" b="b"/>
            <a:pathLst>
              <a:path w="467359" h="593089">
                <a:moveTo>
                  <a:pt x="0" y="592963"/>
                </a:moveTo>
                <a:lnTo>
                  <a:pt x="467042" y="592963"/>
                </a:lnTo>
                <a:lnTo>
                  <a:pt x="467042" y="0"/>
                </a:lnTo>
                <a:lnTo>
                  <a:pt x="0" y="0"/>
                </a:lnTo>
                <a:lnTo>
                  <a:pt x="0" y="5929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1536" y="4213352"/>
            <a:ext cx="467042" cy="592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6773" y="4208526"/>
            <a:ext cx="476884" cy="602615"/>
          </a:xfrm>
          <a:custGeom>
            <a:avLst/>
            <a:gdLst/>
            <a:ahLst/>
            <a:cxnLst/>
            <a:rect l="l" t="t" r="r" b="b"/>
            <a:pathLst>
              <a:path w="476884" h="602614">
                <a:moveTo>
                  <a:pt x="0" y="602488"/>
                </a:moveTo>
                <a:lnTo>
                  <a:pt x="476567" y="602488"/>
                </a:lnTo>
                <a:lnTo>
                  <a:pt x="476567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51738" y="4200769"/>
            <a:ext cx="137731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Сотр</a:t>
            </a:r>
            <a:r>
              <a:rPr sz="1000" spc="-40" dirty="0">
                <a:latin typeface="Arial"/>
                <a:cs typeface="Arial"/>
              </a:rPr>
              <a:t>у</a:t>
            </a:r>
            <a:r>
              <a:rPr sz="1000" spc="-15" dirty="0">
                <a:latin typeface="Arial"/>
                <a:cs typeface="Arial"/>
              </a:rPr>
              <a:t>д</a:t>
            </a:r>
            <a:r>
              <a:rPr sz="1000" spc="-10" dirty="0">
                <a:latin typeface="Arial"/>
                <a:cs typeface="Arial"/>
              </a:rPr>
              <a:t>ник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  <a:p>
            <a:pPr marL="90170" indent="-77470">
              <a:lnSpc>
                <a:spcPct val="100000"/>
              </a:lnSpc>
              <a:buClr>
                <a:srgbClr val="737373"/>
              </a:buClr>
              <a:buFont typeface="Arial"/>
              <a:buChar char="•"/>
              <a:tabLst>
                <a:tab pos="90805" algn="l"/>
              </a:tabLst>
            </a:pPr>
            <a:r>
              <a:rPr lang="ru-RU" sz="1000" spc="-10" dirty="0" err="1">
                <a:latin typeface="Arial"/>
                <a:cs typeface="Arial"/>
              </a:rPr>
              <a:t>Госко</a:t>
            </a:r>
            <a:r>
              <a:rPr lang="ru-RU" sz="1000" spc="-15" dirty="0" err="1">
                <a:latin typeface="Arial"/>
                <a:cs typeface="Arial"/>
              </a:rPr>
              <a:t>р</a:t>
            </a:r>
            <a:r>
              <a:rPr lang="ru-RU" sz="1000" spc="-10" dirty="0" err="1">
                <a:latin typeface="Arial"/>
                <a:cs typeface="Arial"/>
              </a:rPr>
              <a:t>оп</a:t>
            </a:r>
            <a:r>
              <a:rPr lang="ru-RU" sz="1000" spc="-15" dirty="0" err="1">
                <a:latin typeface="Arial"/>
                <a:cs typeface="Arial"/>
              </a:rPr>
              <a:t>р</a:t>
            </a:r>
            <a:r>
              <a:rPr lang="ru-RU" sz="1000" spc="-10" dirty="0" err="1">
                <a:latin typeface="Arial"/>
                <a:cs typeface="Arial"/>
              </a:rPr>
              <a:t>ац</a:t>
            </a:r>
            <a:r>
              <a:rPr lang="ru-RU" sz="1000" spc="-15" dirty="0" err="1">
                <a:latin typeface="Arial"/>
                <a:cs typeface="Arial"/>
              </a:rPr>
              <a:t>и</a:t>
            </a:r>
            <a:r>
              <a:rPr lang="ru-RU" sz="1000" spc="-10" dirty="0" err="1">
                <a:latin typeface="Arial"/>
                <a:cs typeface="Arial"/>
              </a:rPr>
              <a:t>и</a:t>
            </a:r>
            <a:endParaRPr lang="ru-RU" sz="1000" dirty="0">
              <a:latin typeface="Arial"/>
              <a:cs typeface="Arial"/>
            </a:endParaRPr>
          </a:p>
          <a:p>
            <a:pPr marR="544830" algn="ctr">
              <a:lnSpc>
                <a:spcPct val="100000"/>
              </a:lnSpc>
            </a:pPr>
            <a:r>
              <a:rPr lang="ru-RU" sz="1000" spc="-10" dirty="0">
                <a:latin typeface="Arial"/>
                <a:cs typeface="Arial"/>
              </a:rPr>
              <a:t>«</a:t>
            </a:r>
            <a:r>
              <a:rPr lang="ru-RU" sz="1000" spc="-20" dirty="0">
                <a:latin typeface="Arial"/>
                <a:cs typeface="Arial"/>
              </a:rPr>
              <a:t>Р</a:t>
            </a:r>
            <a:r>
              <a:rPr lang="ru-RU" sz="1000" spc="-10" dirty="0">
                <a:latin typeface="Arial"/>
                <a:cs typeface="Arial"/>
              </a:rPr>
              <a:t>осат</a:t>
            </a:r>
            <a:r>
              <a:rPr lang="ru-RU" sz="1000" spc="-15" dirty="0">
                <a:latin typeface="Arial"/>
                <a:cs typeface="Arial"/>
              </a:rPr>
              <a:t>о</a:t>
            </a:r>
            <a:r>
              <a:rPr lang="ru-RU" sz="1000" spc="-10" dirty="0">
                <a:latin typeface="Arial"/>
                <a:cs typeface="Arial"/>
              </a:rPr>
              <a:t>м»</a:t>
            </a:r>
            <a:endParaRPr lang="ru-RU" sz="1000" dirty="0">
              <a:latin typeface="Arial"/>
              <a:cs typeface="Arial"/>
            </a:endParaRPr>
          </a:p>
          <a:p>
            <a:pPr marL="90170" indent="-77470">
              <a:lnSpc>
                <a:spcPct val="100000"/>
              </a:lnSpc>
              <a:buClr>
                <a:srgbClr val="737373"/>
              </a:buClr>
              <a:buFont typeface="Arial"/>
              <a:buChar char="•"/>
              <a:tabLst>
                <a:tab pos="90805" algn="l"/>
              </a:tabLst>
            </a:pPr>
            <a:r>
              <a:rPr sz="1000" spc="-15" dirty="0">
                <a:latin typeface="Arial"/>
                <a:cs typeface="Arial"/>
              </a:rPr>
              <a:t>А</a:t>
            </a:r>
            <a:r>
              <a:rPr sz="1000" spc="-10" dirty="0">
                <a:latin typeface="Arial"/>
                <a:cs typeface="Arial"/>
              </a:rPr>
              <a:t>О «ПС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10" dirty="0">
                <a:latin typeface="Arial"/>
                <a:cs typeface="Arial"/>
              </a:rPr>
              <a:t>»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09292" y="4222740"/>
            <a:ext cx="73215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М</a:t>
            </a:r>
            <a:r>
              <a:rPr sz="1000" spc="-15" dirty="0">
                <a:latin typeface="Arial"/>
                <a:cs typeface="Arial"/>
              </a:rPr>
              <a:t>е</a:t>
            </a:r>
            <a:r>
              <a:rPr sz="1000" spc="-5" dirty="0">
                <a:latin typeface="Arial"/>
                <a:cs typeface="Arial"/>
              </a:rPr>
              <a:t>то</a:t>
            </a:r>
            <a:r>
              <a:rPr sz="1000" spc="-20" dirty="0">
                <a:latin typeface="Arial"/>
                <a:cs typeface="Arial"/>
              </a:rPr>
              <a:t>д</a:t>
            </a:r>
            <a:r>
              <a:rPr sz="1000" spc="-10" dirty="0">
                <a:latin typeface="Arial"/>
                <a:cs typeface="Arial"/>
              </a:rPr>
              <a:t>о</a:t>
            </a:r>
            <a:r>
              <a:rPr sz="1000" spc="-20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оги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04159" y="4222740"/>
            <a:ext cx="259651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Уч</a:t>
            </a:r>
            <a:r>
              <a:rPr sz="1000" spc="-15" dirty="0">
                <a:latin typeface="Arial"/>
                <a:cs typeface="Arial"/>
              </a:rPr>
              <a:t>а</a:t>
            </a:r>
            <a:r>
              <a:rPr sz="1000" dirty="0">
                <a:latin typeface="Arial"/>
                <a:cs typeface="Arial"/>
              </a:rPr>
              <a:t>с</a:t>
            </a:r>
            <a:r>
              <a:rPr sz="1000" spc="-5" dirty="0">
                <a:latin typeface="Arial"/>
                <a:cs typeface="Arial"/>
              </a:rPr>
              <a:t>т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е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зав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dirty="0">
                <a:latin typeface="Arial"/>
                <a:cs typeface="Arial"/>
              </a:rPr>
              <a:t>с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т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от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lang="ru-RU" sz="1000" spc="-15" dirty="0">
                <a:latin typeface="Arial"/>
                <a:cs typeface="Arial"/>
              </a:rPr>
              <a:t>уровня проверяемого образца:</a:t>
            </a:r>
          </a:p>
          <a:p>
            <a:pPr marL="184150" indent="-171450">
              <a:lnSpc>
                <a:spcPct val="100000"/>
              </a:lnSpc>
              <a:buFontTx/>
              <a:buChar char="-"/>
            </a:pPr>
            <a:r>
              <a:rPr lang="ru-RU" sz="1000" spc="-15" dirty="0">
                <a:latin typeface="Arial"/>
                <a:cs typeface="Arial"/>
              </a:rPr>
              <a:t>Федерального уровня – все в период 2020-2021 годов;</a:t>
            </a:r>
          </a:p>
          <a:p>
            <a:pPr marL="184150" indent="-171450">
              <a:lnSpc>
                <a:spcPct val="100000"/>
              </a:lnSpc>
              <a:buFontTx/>
              <a:buChar char="-"/>
            </a:pPr>
            <a:r>
              <a:rPr lang="ru-RU" sz="1000" spc="-15" dirty="0">
                <a:latin typeface="Arial"/>
                <a:cs typeface="Arial"/>
              </a:rPr>
              <a:t>Регионального уровня – выборочно в период 2020-2021 годов</a:t>
            </a:r>
            <a:r>
              <a:rPr sz="1000" spc="-5" dirty="0"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51523" y="5464175"/>
            <a:ext cx="8713470" cy="0"/>
          </a:xfrm>
          <a:custGeom>
            <a:avLst/>
            <a:gdLst/>
            <a:ahLst/>
            <a:cxnLst/>
            <a:rect l="l" t="t" r="r" b="b"/>
            <a:pathLst>
              <a:path w="8713470">
                <a:moveTo>
                  <a:pt x="0" y="0"/>
                </a:moveTo>
                <a:lnTo>
                  <a:pt x="8713025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1536" y="5564111"/>
            <a:ext cx="467359" cy="593090"/>
          </a:xfrm>
          <a:custGeom>
            <a:avLst/>
            <a:gdLst/>
            <a:ahLst/>
            <a:cxnLst/>
            <a:rect l="l" t="t" r="r" b="b"/>
            <a:pathLst>
              <a:path w="467359" h="593089">
                <a:moveTo>
                  <a:pt x="0" y="592962"/>
                </a:moveTo>
                <a:lnTo>
                  <a:pt x="467042" y="592962"/>
                </a:lnTo>
                <a:lnTo>
                  <a:pt x="467042" y="0"/>
                </a:lnTo>
                <a:lnTo>
                  <a:pt x="0" y="0"/>
                </a:lnTo>
                <a:lnTo>
                  <a:pt x="0" y="5929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1536" y="5564111"/>
            <a:ext cx="467042" cy="592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6773" y="5559348"/>
            <a:ext cx="476884" cy="602615"/>
          </a:xfrm>
          <a:custGeom>
            <a:avLst/>
            <a:gdLst/>
            <a:ahLst/>
            <a:cxnLst/>
            <a:rect l="l" t="t" r="r" b="b"/>
            <a:pathLst>
              <a:path w="476884" h="602614">
                <a:moveTo>
                  <a:pt x="0" y="602487"/>
                </a:moveTo>
                <a:lnTo>
                  <a:pt x="476567" y="602487"/>
                </a:lnTo>
                <a:lnTo>
                  <a:pt x="476567" y="0"/>
                </a:lnTo>
                <a:lnTo>
                  <a:pt x="0" y="0"/>
                </a:lnTo>
                <a:lnTo>
                  <a:pt x="0" y="602487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45337" y="5573893"/>
            <a:ext cx="118364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20675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35" dirty="0">
                <a:latin typeface="Arial"/>
                <a:cs typeface="Arial"/>
              </a:rPr>
              <a:t>у</a:t>
            </a:r>
            <a:r>
              <a:rPr sz="1000" spc="-10" dirty="0">
                <a:latin typeface="Arial"/>
                <a:cs typeface="Arial"/>
              </a:rPr>
              <a:t>ков</a:t>
            </a:r>
            <a:r>
              <a:rPr sz="1000" spc="-15" dirty="0">
                <a:latin typeface="Arial"/>
                <a:cs typeface="Arial"/>
              </a:rPr>
              <a:t>о</a:t>
            </a:r>
            <a:r>
              <a:rPr sz="1000" spc="-5" dirty="0">
                <a:latin typeface="Arial"/>
                <a:cs typeface="Arial"/>
              </a:rPr>
              <a:t>д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тел</a:t>
            </a:r>
            <a:r>
              <a:rPr sz="1000" spc="-10" dirty="0">
                <a:latin typeface="Arial"/>
                <a:cs typeface="Arial"/>
              </a:rPr>
              <a:t>ь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ил</a:t>
            </a:r>
            <a:r>
              <a:rPr sz="1000" spc="-10" dirty="0">
                <a:latin typeface="Arial"/>
                <a:cs typeface="Arial"/>
              </a:rPr>
              <a:t>и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с</a:t>
            </a:r>
            <a:r>
              <a:rPr sz="1000" spc="-5" dirty="0">
                <a:latin typeface="Arial"/>
                <a:cs typeface="Arial"/>
              </a:rPr>
              <a:t>от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35" dirty="0">
                <a:latin typeface="Arial"/>
                <a:cs typeface="Arial"/>
              </a:rPr>
              <a:t>у</a:t>
            </a:r>
            <a:r>
              <a:rPr sz="1000" spc="-15" dirty="0">
                <a:latin typeface="Arial"/>
                <a:cs typeface="Arial"/>
              </a:rPr>
              <a:t>д</a:t>
            </a:r>
            <a:r>
              <a:rPr sz="1000" spc="-10" dirty="0">
                <a:latin typeface="Arial"/>
                <a:cs typeface="Arial"/>
              </a:rPr>
              <a:t>ник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ПО </a:t>
            </a:r>
            <a:r>
              <a:rPr lang="ru-RU" sz="1000" spc="-10" dirty="0">
                <a:latin typeface="Arial"/>
                <a:cs typeface="Arial"/>
              </a:rPr>
              <a:t>БП региона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227072" y="2390712"/>
            <a:ext cx="57594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Чл</a:t>
            </a:r>
            <a:r>
              <a:rPr sz="1000" spc="-10" dirty="0">
                <a:latin typeface="Arial"/>
                <a:cs typeface="Arial"/>
              </a:rPr>
              <a:t>ены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ко</a:t>
            </a:r>
            <a:r>
              <a:rPr sz="1000" spc="-15" dirty="0">
                <a:latin typeface="Arial"/>
                <a:cs typeface="Arial"/>
              </a:rPr>
              <a:t>ми</a:t>
            </a:r>
            <a:r>
              <a:rPr sz="1000" dirty="0">
                <a:latin typeface="Arial"/>
                <a:cs typeface="Arial"/>
              </a:rPr>
              <a:t>сс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и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304159" y="5573893"/>
            <a:ext cx="308673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В</a:t>
            </a:r>
            <a:r>
              <a:rPr sz="1000" spc="-10" dirty="0">
                <a:latin typeface="Arial"/>
                <a:cs typeface="Arial"/>
              </a:rPr>
              <a:t>ыбор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напра</a:t>
            </a:r>
            <a:r>
              <a:rPr sz="1000" spc="-15" dirty="0">
                <a:latin typeface="Arial"/>
                <a:cs typeface="Arial"/>
              </a:rPr>
              <a:t>вл</a:t>
            </a:r>
            <a:r>
              <a:rPr sz="1000" spc="-10" dirty="0">
                <a:latin typeface="Arial"/>
                <a:cs typeface="Arial"/>
              </a:rPr>
              <a:t>ен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я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дл</a:t>
            </a:r>
            <a:r>
              <a:rPr sz="1000" spc="-10" dirty="0">
                <a:latin typeface="Arial"/>
                <a:cs typeface="Arial"/>
              </a:rPr>
              <a:t>я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пр</a:t>
            </a:r>
            <a:r>
              <a:rPr sz="1000" spc="-15" dirty="0">
                <a:latin typeface="Arial"/>
                <a:cs typeface="Arial"/>
              </a:rPr>
              <a:t>о</a:t>
            </a:r>
            <a:r>
              <a:rPr sz="1000" spc="-10" dirty="0">
                <a:latin typeface="Arial"/>
                <a:cs typeface="Arial"/>
              </a:rPr>
              <a:t>верки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по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согласов</a:t>
            </a:r>
            <a:r>
              <a:rPr sz="1000" spc="-15" dirty="0">
                <a:latin typeface="Arial"/>
                <a:cs typeface="Arial"/>
              </a:rPr>
              <a:t>а</a:t>
            </a:r>
            <a:r>
              <a:rPr sz="1000" spc="-10" dirty="0">
                <a:latin typeface="Arial"/>
                <a:cs typeface="Arial"/>
              </a:rPr>
              <a:t>нию</a:t>
            </a:r>
            <a:r>
              <a:rPr sz="1000" spc="-5" dirty="0">
                <a:latin typeface="Arial"/>
                <a:cs typeface="Arial"/>
              </a:rPr>
              <a:t> с</a:t>
            </a:r>
            <a:r>
              <a:rPr sz="1000" spc="-10" dirty="0">
                <a:latin typeface="Arial"/>
                <a:cs typeface="Arial"/>
              </a:rPr>
              <a:t> орган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зат</a:t>
            </a:r>
            <a:r>
              <a:rPr sz="1000" spc="-15" dirty="0">
                <a:latin typeface="Arial"/>
                <a:cs typeface="Arial"/>
              </a:rPr>
              <a:t>о</a:t>
            </a:r>
            <a:r>
              <a:rPr sz="1000" spc="-10" dirty="0">
                <a:latin typeface="Arial"/>
                <a:cs typeface="Arial"/>
              </a:rPr>
              <a:t>р</a:t>
            </a:r>
            <a:r>
              <a:rPr sz="1000" spc="-15" dirty="0">
                <a:latin typeface="Arial"/>
                <a:cs typeface="Arial"/>
              </a:rPr>
              <a:t>о</a:t>
            </a:r>
            <a:r>
              <a:rPr sz="1000" spc="-10" dirty="0">
                <a:latin typeface="Arial"/>
                <a:cs typeface="Arial"/>
              </a:rPr>
              <a:t>м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м</a:t>
            </a:r>
            <a:r>
              <a:rPr sz="1000" spc="-15" dirty="0">
                <a:latin typeface="Arial"/>
                <a:cs typeface="Arial"/>
              </a:rPr>
              <a:t>е</a:t>
            </a:r>
            <a:r>
              <a:rPr sz="1000" spc="-10" dirty="0">
                <a:latin typeface="Arial"/>
                <a:cs typeface="Arial"/>
              </a:rPr>
              <a:t>р</a:t>
            </a:r>
            <a:r>
              <a:rPr sz="1000" spc="-15" dirty="0">
                <a:latin typeface="Arial"/>
                <a:cs typeface="Arial"/>
              </a:rPr>
              <a:t>о</a:t>
            </a:r>
            <a:r>
              <a:rPr sz="1000" spc="-10" dirty="0">
                <a:latin typeface="Arial"/>
                <a:cs typeface="Arial"/>
              </a:rPr>
              <a:t>пр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ят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я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53096" y="5573893"/>
            <a:ext cx="167830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Пр</a:t>
            </a:r>
            <a:r>
              <a:rPr sz="1000" spc="-15" dirty="0">
                <a:latin typeface="Arial"/>
                <a:cs typeface="Arial"/>
              </a:rPr>
              <a:t>о</a:t>
            </a:r>
            <a:r>
              <a:rPr sz="1000" spc="-10" dirty="0">
                <a:latin typeface="Arial"/>
                <a:cs typeface="Arial"/>
              </a:rPr>
              <a:t>ве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10" dirty="0">
                <a:latin typeface="Arial"/>
                <a:cs typeface="Arial"/>
              </a:rPr>
              <a:t>яем</a:t>
            </a:r>
            <a:r>
              <a:rPr sz="1000" spc="-15" dirty="0">
                <a:latin typeface="Arial"/>
                <a:cs typeface="Arial"/>
              </a:rPr>
              <a:t>о</a:t>
            </a:r>
            <a:r>
              <a:rPr sz="1000" spc="-10" dirty="0">
                <a:latin typeface="Arial"/>
                <a:cs typeface="Arial"/>
              </a:rPr>
              <a:t>е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пр</a:t>
            </a:r>
            <a:r>
              <a:rPr sz="1000" spc="-15" dirty="0">
                <a:latin typeface="Arial"/>
                <a:cs typeface="Arial"/>
              </a:rPr>
              <a:t>ед</a:t>
            </a:r>
            <a:r>
              <a:rPr sz="1000" spc="-10" dirty="0">
                <a:latin typeface="Arial"/>
                <a:cs typeface="Arial"/>
              </a:rPr>
              <a:t>пр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ят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е</a:t>
            </a:r>
            <a:r>
              <a:rPr sz="1000" spc="-5" dirty="0">
                <a:latin typeface="Arial"/>
                <a:cs typeface="Arial"/>
              </a:rPr>
              <a:t> вхо</a:t>
            </a:r>
            <a:r>
              <a:rPr sz="1000" spc="-20" dirty="0">
                <a:latin typeface="Arial"/>
                <a:cs typeface="Arial"/>
              </a:rPr>
              <a:t>д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т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в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к</a:t>
            </a:r>
            <a:r>
              <a:rPr sz="1000" spc="-10" dirty="0">
                <a:latin typeface="Arial"/>
                <a:cs typeface="Arial"/>
              </a:rPr>
              <a:t>онт</a:t>
            </a:r>
            <a:r>
              <a:rPr sz="1000" spc="-35" dirty="0">
                <a:latin typeface="Arial"/>
                <a:cs typeface="Arial"/>
              </a:rPr>
              <a:t>у</a:t>
            </a:r>
            <a:r>
              <a:rPr sz="1000" spc="-10" dirty="0">
                <a:latin typeface="Arial"/>
                <a:cs typeface="Arial"/>
              </a:rPr>
              <a:t>р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35" dirty="0" err="1">
                <a:latin typeface="Arial"/>
                <a:cs typeface="Arial"/>
              </a:rPr>
              <a:t>у</a:t>
            </a:r>
            <a:r>
              <a:rPr sz="1000" spc="-10" dirty="0" err="1">
                <a:latin typeface="Arial"/>
                <a:cs typeface="Arial"/>
              </a:rPr>
              <a:t>пр</a:t>
            </a:r>
            <a:r>
              <a:rPr sz="1000" spc="-15" dirty="0" err="1">
                <a:latin typeface="Arial"/>
                <a:cs typeface="Arial"/>
              </a:rPr>
              <a:t>а</a:t>
            </a:r>
            <a:r>
              <a:rPr sz="1000" spc="-10" dirty="0" err="1">
                <a:latin typeface="Arial"/>
                <a:cs typeface="Arial"/>
              </a:rPr>
              <a:t>в</a:t>
            </a:r>
            <a:r>
              <a:rPr sz="1000" spc="-20" dirty="0" err="1">
                <a:latin typeface="Arial"/>
                <a:cs typeface="Arial"/>
              </a:rPr>
              <a:t>л</a:t>
            </a:r>
            <a:r>
              <a:rPr sz="1000" spc="-10" dirty="0" err="1">
                <a:latin typeface="Arial"/>
                <a:cs typeface="Arial"/>
              </a:rPr>
              <a:t>е</a:t>
            </a:r>
            <a:r>
              <a:rPr sz="1000" dirty="0" err="1">
                <a:latin typeface="Arial"/>
                <a:cs typeface="Arial"/>
              </a:rPr>
              <a:t>н</a:t>
            </a:r>
            <a:r>
              <a:rPr sz="1000" spc="-15" dirty="0" err="1">
                <a:latin typeface="Arial"/>
                <a:cs typeface="Arial"/>
              </a:rPr>
              <a:t>и</a:t>
            </a:r>
            <a:r>
              <a:rPr sz="1000" spc="-10" dirty="0" err="1">
                <a:latin typeface="Arial"/>
                <a:cs typeface="Arial"/>
              </a:rPr>
              <a:t>я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lang="ru-RU" sz="1000" spc="-5" dirty="0">
                <a:latin typeface="Arial"/>
                <a:cs typeface="Arial"/>
              </a:rPr>
              <a:t>ПО БП региона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253096" y="4222740"/>
            <a:ext cx="1597025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0" dirty="0" err="1">
                <a:latin typeface="Arial"/>
                <a:cs typeface="Arial"/>
              </a:rPr>
              <a:t>Сотр</a:t>
            </a:r>
            <a:r>
              <a:rPr sz="1000" spc="-40" dirty="0" err="1">
                <a:latin typeface="Arial"/>
                <a:cs typeface="Arial"/>
              </a:rPr>
              <a:t>у</a:t>
            </a:r>
            <a:r>
              <a:rPr sz="1000" spc="-15" dirty="0" err="1">
                <a:latin typeface="Arial"/>
                <a:cs typeface="Arial"/>
              </a:rPr>
              <a:t>д</a:t>
            </a:r>
            <a:r>
              <a:rPr sz="1000" spc="-10" dirty="0" err="1">
                <a:latin typeface="Arial"/>
                <a:cs typeface="Arial"/>
              </a:rPr>
              <a:t>ник</a:t>
            </a:r>
            <a:r>
              <a:rPr sz="1000" spc="-15" dirty="0" err="1">
                <a:latin typeface="Arial"/>
                <a:cs typeface="Arial"/>
              </a:rPr>
              <a:t>и</a:t>
            </a:r>
            <a:r>
              <a:rPr lang="ru-RU" sz="1000" spc="-15" dirty="0">
                <a:latin typeface="Arial"/>
                <a:cs typeface="Arial"/>
              </a:rPr>
              <a:t> команд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10" dirty="0" err="1">
                <a:latin typeface="Arial"/>
                <a:cs typeface="Arial"/>
              </a:rPr>
              <a:t>к</a:t>
            </a:r>
            <a:r>
              <a:rPr sz="1000" spc="-35" dirty="0" err="1">
                <a:latin typeface="Arial"/>
                <a:cs typeface="Arial"/>
              </a:rPr>
              <a:t>у</a:t>
            </a:r>
            <a:r>
              <a:rPr sz="1000" spc="-10" dirty="0" err="1">
                <a:latin typeface="Arial"/>
                <a:cs typeface="Arial"/>
              </a:rPr>
              <a:t>р</a:t>
            </a:r>
            <a:r>
              <a:rPr sz="1000" spc="-20" dirty="0" err="1">
                <a:latin typeface="Arial"/>
                <a:cs typeface="Arial"/>
              </a:rPr>
              <a:t>и</a:t>
            </a:r>
            <a:r>
              <a:rPr sz="1000" spc="-5" dirty="0" err="1">
                <a:latin typeface="Arial"/>
                <a:cs typeface="Arial"/>
              </a:rPr>
              <a:t>р</a:t>
            </a:r>
            <a:r>
              <a:rPr sz="1000" spc="-15" dirty="0" err="1">
                <a:latin typeface="Arial"/>
                <a:cs typeface="Arial"/>
              </a:rPr>
              <a:t>у</a:t>
            </a:r>
            <a:r>
              <a:rPr sz="1000" spc="-5" dirty="0" err="1">
                <a:latin typeface="Arial"/>
                <a:cs typeface="Arial"/>
              </a:rPr>
              <a:t>ющ</a:t>
            </a:r>
            <a:r>
              <a:rPr sz="1000" spc="-15" dirty="0" err="1">
                <a:latin typeface="Arial"/>
                <a:cs typeface="Arial"/>
              </a:rPr>
              <a:t>и</a:t>
            </a:r>
            <a:r>
              <a:rPr sz="1000" spc="-10" dirty="0" err="1">
                <a:latin typeface="Arial"/>
                <a:cs typeface="Arial"/>
              </a:rPr>
              <a:t>е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lang="ru-RU" sz="1000" spc="-5" dirty="0">
                <a:latin typeface="Arial"/>
                <a:cs typeface="Arial"/>
              </a:rPr>
              <a:t>регион </a:t>
            </a:r>
            <a:r>
              <a:rPr sz="1000" spc="-5" dirty="0" err="1">
                <a:latin typeface="Arial"/>
                <a:cs typeface="Arial"/>
              </a:rPr>
              <a:t>пр</a:t>
            </a:r>
            <a:r>
              <a:rPr sz="1000" spc="-15" dirty="0" err="1">
                <a:latin typeface="Arial"/>
                <a:cs typeface="Arial"/>
              </a:rPr>
              <a:t>о</a:t>
            </a:r>
            <a:r>
              <a:rPr sz="1000" spc="-10" dirty="0" err="1">
                <a:latin typeface="Arial"/>
                <a:cs typeface="Arial"/>
              </a:rPr>
              <a:t>ве</a:t>
            </a:r>
            <a:r>
              <a:rPr sz="1000" spc="-15" dirty="0" err="1">
                <a:latin typeface="Arial"/>
                <a:cs typeface="Arial"/>
              </a:rPr>
              <a:t>р</a:t>
            </a:r>
            <a:r>
              <a:rPr sz="1000" spc="-10" dirty="0" err="1">
                <a:latin typeface="Arial"/>
                <a:cs typeface="Arial"/>
              </a:rPr>
              <a:t>яем</a:t>
            </a:r>
            <a:r>
              <a:rPr lang="ru-RU" sz="1000" spc="-15" dirty="0">
                <a:latin typeface="Arial"/>
                <a:cs typeface="Arial"/>
              </a:rPr>
              <a:t>ой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lang="ru-RU" sz="1000" spc="-10" dirty="0">
                <a:latin typeface="Arial"/>
                <a:cs typeface="Arial"/>
              </a:rPr>
              <a:t>организации</a:t>
            </a:r>
            <a:r>
              <a:rPr sz="1000" spc="-5" dirty="0">
                <a:latin typeface="Arial"/>
                <a:cs typeface="Arial"/>
              </a:rPr>
              <a:t> в т</a:t>
            </a:r>
            <a:r>
              <a:rPr sz="1000" spc="-15" dirty="0">
                <a:latin typeface="Arial"/>
                <a:cs typeface="Arial"/>
              </a:rPr>
              <a:t>е</a:t>
            </a:r>
            <a:r>
              <a:rPr sz="1000" spc="-10" dirty="0">
                <a:latin typeface="Arial"/>
                <a:cs typeface="Arial"/>
              </a:rPr>
              <a:t>ч</a:t>
            </a:r>
            <a:r>
              <a:rPr sz="1000" spc="-15" dirty="0">
                <a:latin typeface="Arial"/>
                <a:cs typeface="Arial"/>
              </a:rPr>
              <a:t>е</a:t>
            </a:r>
            <a:r>
              <a:rPr sz="1000" spc="-10" dirty="0">
                <a:latin typeface="Arial"/>
                <a:cs typeface="Arial"/>
              </a:rPr>
              <a:t>ние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го</a:t>
            </a:r>
            <a:r>
              <a:rPr sz="1000" spc="-20" dirty="0">
                <a:latin typeface="Arial"/>
                <a:cs typeface="Arial"/>
              </a:rPr>
              <a:t>д</a:t>
            </a:r>
            <a:r>
              <a:rPr sz="1000" spc="-5" dirty="0">
                <a:latin typeface="Arial"/>
                <a:cs typeface="Arial"/>
              </a:rPr>
              <a:t>а,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к </a:t>
            </a:r>
            <a:r>
              <a:rPr sz="1000" spc="-10" dirty="0">
                <a:latin typeface="Arial"/>
                <a:cs typeface="Arial"/>
              </a:rPr>
              <a:t>ППК</a:t>
            </a:r>
            <a:r>
              <a:rPr lang="ru-RU" sz="1000" spc="-10" dirty="0">
                <a:latin typeface="Arial"/>
                <a:cs typeface="Arial"/>
              </a:rPr>
              <a:t>О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не</a:t>
            </a:r>
            <a:r>
              <a:rPr sz="1000" spc="-5" dirty="0">
                <a:latin typeface="Arial"/>
                <a:cs typeface="Arial"/>
              </a:rPr>
              <a:t> пр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в</a:t>
            </a:r>
            <a:r>
              <a:rPr sz="1000" spc="-20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е</a:t>
            </a:r>
            <a:r>
              <a:rPr sz="1000" spc="-15" dirty="0">
                <a:latin typeface="Arial"/>
                <a:cs typeface="Arial"/>
              </a:rPr>
              <a:t>к</a:t>
            </a:r>
            <a:r>
              <a:rPr sz="1000" spc="-10" dirty="0">
                <a:latin typeface="Arial"/>
                <a:cs typeface="Arial"/>
              </a:rPr>
              <a:t>а</a:t>
            </a:r>
            <a:r>
              <a:rPr sz="1000" spc="-15" dirty="0">
                <a:latin typeface="Arial"/>
                <a:cs typeface="Arial"/>
              </a:rPr>
              <a:t>ю</a:t>
            </a:r>
            <a:r>
              <a:rPr sz="1000" spc="-5" dirty="0">
                <a:latin typeface="Arial"/>
                <a:cs typeface="Arial"/>
              </a:rPr>
              <a:t>т</a:t>
            </a:r>
            <a:r>
              <a:rPr sz="1000" dirty="0">
                <a:latin typeface="Arial"/>
                <a:cs typeface="Arial"/>
              </a:rPr>
              <a:t>с</a:t>
            </a:r>
            <a:r>
              <a:rPr sz="1000" spc="-10" dirty="0">
                <a:latin typeface="Arial"/>
                <a:cs typeface="Arial"/>
              </a:rPr>
              <a:t>я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129053" y="6189433"/>
            <a:ext cx="13201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Не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5" dirty="0" err="1">
                <a:latin typeface="Arial"/>
                <a:cs typeface="Arial"/>
              </a:rPr>
              <a:t>б</a:t>
            </a:r>
            <a:r>
              <a:rPr sz="1000" b="1" spc="-10" dirty="0" err="1">
                <a:latin typeface="Arial"/>
                <a:cs typeface="Arial"/>
              </a:rPr>
              <a:t>олее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lang="ru-RU" sz="1000" b="1" spc="-10" dirty="0">
                <a:latin typeface="Arial"/>
                <a:cs typeface="Arial"/>
              </a:rPr>
              <a:t>7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ч</a:t>
            </a:r>
            <a:r>
              <a:rPr sz="1000" b="1" spc="-10" dirty="0">
                <a:latin typeface="Arial"/>
                <a:cs typeface="Arial"/>
              </a:rPr>
              <a:t>еловек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050919" y="6165303"/>
            <a:ext cx="4824730" cy="200660"/>
          </a:xfrm>
          <a:custGeom>
            <a:avLst/>
            <a:gdLst/>
            <a:ahLst/>
            <a:cxnLst/>
            <a:rect l="l" t="t" r="r" b="b"/>
            <a:pathLst>
              <a:path w="4824730" h="200660">
                <a:moveTo>
                  <a:pt x="0" y="200050"/>
                </a:moveTo>
                <a:lnTo>
                  <a:pt x="4824476" y="200050"/>
                </a:lnTo>
                <a:lnTo>
                  <a:pt x="4824476" y="0"/>
                </a:lnTo>
                <a:lnTo>
                  <a:pt x="0" y="0"/>
                </a:lnTo>
                <a:lnTo>
                  <a:pt x="0" y="2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0">
            <a:extLst>
              <a:ext uri="{FF2B5EF4-FFF2-40B4-BE49-F238E27FC236}">
                <a16:creationId xmlns:a16="http://schemas.microsoft.com/office/drawing/2014/main" xmlns="" id="{A04EE246-22C5-4017-8E57-4BCA75E2905F}"/>
              </a:ext>
            </a:extLst>
          </p:cNvPr>
          <p:cNvSpPr txBox="1"/>
          <p:nvPr/>
        </p:nvSpPr>
        <p:spPr>
          <a:xfrm>
            <a:off x="2218181" y="5580804"/>
            <a:ext cx="57594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Чл</a:t>
            </a:r>
            <a:r>
              <a:rPr sz="1000" spc="-10" dirty="0">
                <a:latin typeface="Arial"/>
                <a:cs typeface="Arial"/>
              </a:rPr>
              <a:t>ены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ко</a:t>
            </a:r>
            <a:r>
              <a:rPr sz="1000" spc="-15" dirty="0">
                <a:latin typeface="Arial"/>
                <a:cs typeface="Arial"/>
              </a:rPr>
              <a:t>ми</a:t>
            </a:r>
            <a:r>
              <a:rPr sz="1000" dirty="0">
                <a:latin typeface="Arial"/>
                <a:cs typeface="Arial"/>
              </a:rPr>
              <a:t>сс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и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4" name="object 8">
            <a:extLst>
              <a:ext uri="{FF2B5EF4-FFF2-40B4-BE49-F238E27FC236}">
                <a16:creationId xmlns:a16="http://schemas.microsoft.com/office/drawing/2014/main" xmlns="" id="{81D4A778-3CA4-4D5D-AA62-9BFA9226A4EB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1911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10</a:t>
            </a:fld>
            <a:endParaRPr sz="1400" b="1" spc="-1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2200" y="204239"/>
            <a:ext cx="69596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3630">
              <a:lnSpc>
                <a:spcPts val="2380"/>
              </a:lnSpc>
            </a:pPr>
            <a:r>
              <a:rPr dirty="0">
                <a:latin typeface="Arial"/>
                <a:cs typeface="Arial"/>
              </a:rPr>
              <a:t>7</a:t>
            </a:r>
            <a:r>
              <a:rPr spc="-10" dirty="0">
                <a:latin typeface="Arial"/>
                <a:cs typeface="Arial"/>
              </a:rPr>
              <a:t>.</a:t>
            </a:r>
            <a:r>
              <a:rPr lang="ru-RU" dirty="0">
                <a:latin typeface="Arial"/>
                <a:cs typeface="Arial"/>
              </a:rPr>
              <a:t>1</a:t>
            </a:r>
            <a:r>
              <a:rPr dirty="0"/>
              <a:t>.</a:t>
            </a:r>
            <a:r>
              <a:rPr spc="-35" dirty="0"/>
              <a:t> </a:t>
            </a:r>
            <a:r>
              <a:rPr dirty="0"/>
              <a:t>По</a:t>
            </a:r>
            <a:r>
              <a:rPr spc="-10" dirty="0"/>
              <a:t>р</a:t>
            </a:r>
            <a:r>
              <a:rPr dirty="0"/>
              <a:t>я</a:t>
            </a:r>
            <a:r>
              <a:rPr spc="-10" dirty="0"/>
              <a:t>д</a:t>
            </a:r>
            <a:r>
              <a:rPr dirty="0"/>
              <a:t>ок</a:t>
            </a:r>
            <a:r>
              <a:rPr spc="-15" dirty="0"/>
              <a:t> </a:t>
            </a:r>
            <a:r>
              <a:rPr dirty="0"/>
              <a:t>оценки</a:t>
            </a:r>
            <a:r>
              <a:rPr spc="-35" dirty="0"/>
              <a:t> </a:t>
            </a:r>
            <a:r>
              <a:rPr dirty="0"/>
              <a:t>направления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83383" y="521986"/>
            <a:ext cx="586549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000" b="1" dirty="0">
                <a:solidFill>
                  <a:srgbClr val="003174"/>
                </a:solidFill>
                <a:latin typeface="Arial"/>
                <a:cs typeface="Arial"/>
              </a:rPr>
              <a:t>«</a:t>
            </a:r>
            <a:r>
              <a:rPr sz="2000" b="1" dirty="0" err="1">
                <a:solidFill>
                  <a:srgbClr val="003174"/>
                </a:solidFill>
                <a:latin typeface="Arial"/>
                <a:cs typeface="Arial"/>
              </a:rPr>
              <a:t>Управление</a:t>
            </a:r>
            <a:r>
              <a:rPr sz="2000" b="1" spc="-4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2000" b="1" dirty="0" err="1">
                <a:solidFill>
                  <a:srgbClr val="003174"/>
                </a:solidFill>
                <a:latin typeface="Arial"/>
                <a:cs typeface="Arial"/>
              </a:rPr>
              <a:t>прое</a:t>
            </a:r>
            <a:r>
              <a:rPr sz="2000" b="1" spc="5" dirty="0" err="1">
                <a:solidFill>
                  <a:srgbClr val="003174"/>
                </a:solidFill>
                <a:latin typeface="Arial"/>
                <a:cs typeface="Arial"/>
              </a:rPr>
              <a:t>к</a:t>
            </a:r>
            <a:r>
              <a:rPr sz="2000" b="1" spc="-35" dirty="0" err="1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sz="2000" b="1" dirty="0" err="1">
                <a:solidFill>
                  <a:srgbClr val="003174"/>
                </a:solidFill>
                <a:latin typeface="Arial"/>
                <a:cs typeface="Arial"/>
              </a:rPr>
              <a:t>ами</a:t>
            </a:r>
            <a:r>
              <a:rPr sz="2000" b="1" spc="-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улучшений</a:t>
            </a:r>
            <a:r>
              <a:rPr sz="2000" b="1" dirty="0">
                <a:solidFill>
                  <a:srgbClr val="003174"/>
                </a:solidFill>
                <a:latin typeface="Arial"/>
                <a:cs typeface="Arial"/>
              </a:rPr>
              <a:t>»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63243" y="188595"/>
            <a:ext cx="935990" cy="576580"/>
          </a:xfrm>
          <a:custGeom>
            <a:avLst/>
            <a:gdLst/>
            <a:ahLst/>
            <a:cxnLst/>
            <a:rect l="l" t="t" r="r" b="b"/>
            <a:pathLst>
              <a:path w="935989" h="576580">
                <a:moveTo>
                  <a:pt x="0" y="0"/>
                </a:moveTo>
                <a:lnTo>
                  <a:pt x="871296" y="0"/>
                </a:lnTo>
                <a:lnTo>
                  <a:pt x="935939" y="288035"/>
                </a:lnTo>
                <a:lnTo>
                  <a:pt x="871296" y="576071"/>
                </a:lnTo>
                <a:lnTo>
                  <a:pt x="0" y="576071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9130" y="5301360"/>
            <a:ext cx="1080135" cy="1080135"/>
          </a:xfrm>
          <a:custGeom>
            <a:avLst/>
            <a:gdLst/>
            <a:ahLst/>
            <a:cxnLst/>
            <a:rect l="l" t="t" r="r" b="b"/>
            <a:pathLst>
              <a:path w="1080135" h="1080135">
                <a:moveTo>
                  <a:pt x="1080008" y="0"/>
                </a:moveTo>
                <a:lnTo>
                  <a:pt x="0" y="0"/>
                </a:lnTo>
                <a:lnTo>
                  <a:pt x="0" y="962532"/>
                </a:lnTo>
                <a:lnTo>
                  <a:pt x="540004" y="1079969"/>
                </a:lnTo>
                <a:lnTo>
                  <a:pt x="1080008" y="962532"/>
                </a:lnTo>
                <a:lnTo>
                  <a:pt x="1080008" y="0"/>
                </a:lnTo>
                <a:close/>
              </a:path>
            </a:pathLst>
          </a:custGeom>
          <a:solidFill>
            <a:srgbClr val="CCC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9130" y="5301360"/>
            <a:ext cx="1080135" cy="1080135"/>
          </a:xfrm>
          <a:custGeom>
            <a:avLst/>
            <a:gdLst/>
            <a:ahLst/>
            <a:cxnLst/>
            <a:rect l="l" t="t" r="r" b="b"/>
            <a:pathLst>
              <a:path w="1080135" h="1080135">
                <a:moveTo>
                  <a:pt x="1080008" y="0"/>
                </a:moveTo>
                <a:lnTo>
                  <a:pt x="1080008" y="962532"/>
                </a:lnTo>
                <a:lnTo>
                  <a:pt x="540004" y="1079969"/>
                </a:lnTo>
                <a:lnTo>
                  <a:pt x="0" y="962532"/>
                </a:lnTo>
                <a:lnTo>
                  <a:pt x="0" y="0"/>
                </a:lnTo>
                <a:lnTo>
                  <a:pt x="1080008" y="0"/>
                </a:lnTo>
                <a:close/>
              </a:path>
            </a:pathLst>
          </a:custGeom>
          <a:ln w="9525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9130" y="3645027"/>
            <a:ext cx="1080135" cy="1711960"/>
          </a:xfrm>
          <a:custGeom>
            <a:avLst/>
            <a:gdLst/>
            <a:ahLst/>
            <a:cxnLst/>
            <a:rect l="l" t="t" r="r" b="b"/>
            <a:pathLst>
              <a:path w="1080135" h="1711960">
                <a:moveTo>
                  <a:pt x="1080008" y="0"/>
                </a:moveTo>
                <a:lnTo>
                  <a:pt x="0" y="0"/>
                </a:lnTo>
                <a:lnTo>
                  <a:pt x="0" y="1598803"/>
                </a:lnTo>
                <a:lnTo>
                  <a:pt x="540004" y="1711579"/>
                </a:lnTo>
                <a:lnTo>
                  <a:pt x="1080008" y="1598803"/>
                </a:lnTo>
                <a:lnTo>
                  <a:pt x="1080008" y="0"/>
                </a:lnTo>
                <a:close/>
              </a:path>
            </a:pathLst>
          </a:custGeom>
          <a:solidFill>
            <a:srgbClr val="CCC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9130" y="3645027"/>
            <a:ext cx="1080135" cy="1711960"/>
          </a:xfrm>
          <a:custGeom>
            <a:avLst/>
            <a:gdLst/>
            <a:ahLst/>
            <a:cxnLst/>
            <a:rect l="l" t="t" r="r" b="b"/>
            <a:pathLst>
              <a:path w="1080135" h="1711960">
                <a:moveTo>
                  <a:pt x="1080008" y="0"/>
                </a:moveTo>
                <a:lnTo>
                  <a:pt x="1080008" y="1598803"/>
                </a:lnTo>
                <a:lnTo>
                  <a:pt x="540004" y="1711579"/>
                </a:lnTo>
                <a:lnTo>
                  <a:pt x="0" y="1598803"/>
                </a:lnTo>
                <a:lnTo>
                  <a:pt x="0" y="0"/>
                </a:lnTo>
                <a:lnTo>
                  <a:pt x="1080008" y="0"/>
                </a:lnTo>
                <a:close/>
              </a:path>
            </a:pathLst>
          </a:custGeom>
          <a:ln w="9525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9130" y="2272792"/>
            <a:ext cx="1080135" cy="1443990"/>
          </a:xfrm>
          <a:custGeom>
            <a:avLst/>
            <a:gdLst/>
            <a:ahLst/>
            <a:cxnLst/>
            <a:rect l="l" t="t" r="r" b="b"/>
            <a:pathLst>
              <a:path w="1080135" h="1443989">
                <a:moveTo>
                  <a:pt x="1080008" y="0"/>
                </a:moveTo>
                <a:lnTo>
                  <a:pt x="0" y="0"/>
                </a:lnTo>
                <a:lnTo>
                  <a:pt x="0" y="1335659"/>
                </a:lnTo>
                <a:lnTo>
                  <a:pt x="540004" y="1443609"/>
                </a:lnTo>
                <a:lnTo>
                  <a:pt x="1080008" y="1335659"/>
                </a:lnTo>
                <a:lnTo>
                  <a:pt x="1080008" y="0"/>
                </a:lnTo>
                <a:close/>
              </a:path>
            </a:pathLst>
          </a:custGeom>
          <a:solidFill>
            <a:srgbClr val="CCC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9130" y="2272792"/>
            <a:ext cx="1080135" cy="1443990"/>
          </a:xfrm>
          <a:custGeom>
            <a:avLst/>
            <a:gdLst/>
            <a:ahLst/>
            <a:cxnLst/>
            <a:rect l="l" t="t" r="r" b="b"/>
            <a:pathLst>
              <a:path w="1080135" h="1443989">
                <a:moveTo>
                  <a:pt x="1080008" y="0"/>
                </a:moveTo>
                <a:lnTo>
                  <a:pt x="1080008" y="1335659"/>
                </a:lnTo>
                <a:lnTo>
                  <a:pt x="540004" y="1443609"/>
                </a:lnTo>
                <a:lnTo>
                  <a:pt x="0" y="1335659"/>
                </a:lnTo>
                <a:lnTo>
                  <a:pt x="0" y="0"/>
                </a:lnTo>
                <a:lnTo>
                  <a:pt x="1080008" y="0"/>
                </a:lnTo>
                <a:close/>
              </a:path>
            </a:pathLst>
          </a:custGeom>
          <a:ln w="9525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9130" y="1176019"/>
            <a:ext cx="1080135" cy="1152525"/>
          </a:xfrm>
          <a:custGeom>
            <a:avLst/>
            <a:gdLst/>
            <a:ahLst/>
            <a:cxnLst/>
            <a:rect l="l" t="t" r="r" b="b"/>
            <a:pathLst>
              <a:path w="1080135" h="1152525">
                <a:moveTo>
                  <a:pt x="1080008" y="0"/>
                </a:moveTo>
                <a:lnTo>
                  <a:pt x="0" y="0"/>
                </a:lnTo>
                <a:lnTo>
                  <a:pt x="0" y="1056004"/>
                </a:lnTo>
                <a:lnTo>
                  <a:pt x="540004" y="1152016"/>
                </a:lnTo>
                <a:lnTo>
                  <a:pt x="1080008" y="1056004"/>
                </a:lnTo>
                <a:lnTo>
                  <a:pt x="1080008" y="0"/>
                </a:lnTo>
                <a:close/>
              </a:path>
            </a:pathLst>
          </a:custGeom>
          <a:solidFill>
            <a:srgbClr val="CCC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9130" y="1176019"/>
            <a:ext cx="1080135" cy="1152525"/>
          </a:xfrm>
          <a:custGeom>
            <a:avLst/>
            <a:gdLst/>
            <a:ahLst/>
            <a:cxnLst/>
            <a:rect l="l" t="t" r="r" b="b"/>
            <a:pathLst>
              <a:path w="1080135" h="1152525">
                <a:moveTo>
                  <a:pt x="1080008" y="0"/>
                </a:moveTo>
                <a:lnTo>
                  <a:pt x="1080008" y="1056004"/>
                </a:lnTo>
                <a:lnTo>
                  <a:pt x="540004" y="1152016"/>
                </a:lnTo>
                <a:lnTo>
                  <a:pt x="0" y="1056004"/>
                </a:lnTo>
                <a:lnTo>
                  <a:pt x="0" y="0"/>
                </a:lnTo>
                <a:lnTo>
                  <a:pt x="1080008" y="0"/>
                </a:lnTo>
                <a:close/>
              </a:path>
            </a:pathLst>
          </a:custGeom>
          <a:ln w="9525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240" y="1223644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4">
                <a:moveTo>
                  <a:pt x="108006" y="0"/>
                </a:moveTo>
                <a:lnTo>
                  <a:pt x="65733" y="8571"/>
                </a:lnTo>
                <a:lnTo>
                  <a:pt x="31517" y="31708"/>
                </a:lnTo>
                <a:lnTo>
                  <a:pt x="8454" y="65978"/>
                </a:lnTo>
                <a:lnTo>
                  <a:pt x="23" y="107587"/>
                </a:lnTo>
                <a:lnTo>
                  <a:pt x="0" y="108412"/>
                </a:lnTo>
                <a:lnTo>
                  <a:pt x="1041" y="123024"/>
                </a:lnTo>
                <a:lnTo>
                  <a:pt x="14891" y="162746"/>
                </a:lnTo>
                <a:lnTo>
                  <a:pt x="42148" y="193617"/>
                </a:lnTo>
                <a:lnTo>
                  <a:pt x="79364" y="212185"/>
                </a:lnTo>
                <a:lnTo>
                  <a:pt x="108006" y="216026"/>
                </a:lnTo>
                <a:lnTo>
                  <a:pt x="108473" y="216026"/>
                </a:lnTo>
                <a:lnTo>
                  <a:pt x="150352" y="207404"/>
                </a:lnTo>
                <a:lnTo>
                  <a:pt x="184535" y="184218"/>
                </a:lnTo>
                <a:lnTo>
                  <a:pt x="207573" y="149917"/>
                </a:lnTo>
                <a:lnTo>
                  <a:pt x="215988" y="108412"/>
                </a:lnTo>
                <a:lnTo>
                  <a:pt x="216019" y="107587"/>
                </a:lnTo>
                <a:lnTo>
                  <a:pt x="214989" y="92966"/>
                </a:lnTo>
                <a:lnTo>
                  <a:pt x="201158" y="53239"/>
                </a:lnTo>
                <a:lnTo>
                  <a:pt x="173898" y="22385"/>
                </a:lnTo>
                <a:lnTo>
                  <a:pt x="136664" y="3835"/>
                </a:lnTo>
                <a:lnTo>
                  <a:pt x="108006" y="0"/>
                </a:lnTo>
                <a:close/>
              </a:path>
            </a:pathLst>
          </a:custGeom>
          <a:solidFill>
            <a:srgbClr val="5122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239" y="1223644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4">
                <a:moveTo>
                  <a:pt x="0" y="107950"/>
                </a:moveTo>
                <a:lnTo>
                  <a:pt x="8455" y="65978"/>
                </a:lnTo>
                <a:lnTo>
                  <a:pt x="31518" y="31708"/>
                </a:lnTo>
                <a:lnTo>
                  <a:pt x="65734" y="8571"/>
                </a:lnTo>
                <a:lnTo>
                  <a:pt x="107650" y="0"/>
                </a:lnTo>
                <a:lnTo>
                  <a:pt x="108007" y="0"/>
                </a:lnTo>
                <a:lnTo>
                  <a:pt x="122634" y="980"/>
                </a:lnTo>
                <a:lnTo>
                  <a:pt x="136665" y="3835"/>
                </a:lnTo>
                <a:lnTo>
                  <a:pt x="173899" y="22385"/>
                </a:lnTo>
                <a:lnTo>
                  <a:pt x="201159" y="53239"/>
                </a:lnTo>
                <a:lnTo>
                  <a:pt x="214990" y="92966"/>
                </a:lnTo>
                <a:lnTo>
                  <a:pt x="216020" y="107950"/>
                </a:lnTo>
                <a:lnTo>
                  <a:pt x="215039" y="122577"/>
                </a:lnTo>
                <a:lnTo>
                  <a:pt x="212181" y="136609"/>
                </a:lnTo>
                <a:lnTo>
                  <a:pt x="193624" y="173849"/>
                </a:lnTo>
                <a:lnTo>
                  <a:pt x="162773" y="201124"/>
                </a:lnTo>
                <a:lnTo>
                  <a:pt x="123076" y="214983"/>
                </a:lnTo>
                <a:lnTo>
                  <a:pt x="108007" y="216026"/>
                </a:lnTo>
                <a:lnTo>
                  <a:pt x="93388" y="215045"/>
                </a:lnTo>
                <a:lnTo>
                  <a:pt x="79365" y="212185"/>
                </a:lnTo>
                <a:lnTo>
                  <a:pt x="42149" y="193617"/>
                </a:lnTo>
                <a:lnTo>
                  <a:pt x="14891" y="162746"/>
                </a:lnTo>
                <a:lnTo>
                  <a:pt x="1042" y="12302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6723" y="1264021"/>
            <a:ext cx="958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240" y="2328036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108006" y="0"/>
                </a:moveTo>
                <a:lnTo>
                  <a:pt x="65733" y="8571"/>
                </a:lnTo>
                <a:lnTo>
                  <a:pt x="31517" y="31708"/>
                </a:lnTo>
                <a:lnTo>
                  <a:pt x="8454" y="65978"/>
                </a:lnTo>
                <a:lnTo>
                  <a:pt x="23" y="107587"/>
                </a:lnTo>
                <a:lnTo>
                  <a:pt x="0" y="108412"/>
                </a:lnTo>
                <a:lnTo>
                  <a:pt x="1041" y="123024"/>
                </a:lnTo>
                <a:lnTo>
                  <a:pt x="14891" y="162746"/>
                </a:lnTo>
                <a:lnTo>
                  <a:pt x="42148" y="193617"/>
                </a:lnTo>
                <a:lnTo>
                  <a:pt x="79364" y="212185"/>
                </a:lnTo>
                <a:lnTo>
                  <a:pt x="108006" y="216026"/>
                </a:lnTo>
                <a:lnTo>
                  <a:pt x="108473" y="216026"/>
                </a:lnTo>
                <a:lnTo>
                  <a:pt x="150352" y="207404"/>
                </a:lnTo>
                <a:lnTo>
                  <a:pt x="184535" y="184218"/>
                </a:lnTo>
                <a:lnTo>
                  <a:pt x="207573" y="149917"/>
                </a:lnTo>
                <a:lnTo>
                  <a:pt x="215988" y="108412"/>
                </a:lnTo>
                <a:lnTo>
                  <a:pt x="216019" y="107587"/>
                </a:lnTo>
                <a:lnTo>
                  <a:pt x="214989" y="92966"/>
                </a:lnTo>
                <a:lnTo>
                  <a:pt x="201158" y="53239"/>
                </a:lnTo>
                <a:lnTo>
                  <a:pt x="173898" y="22385"/>
                </a:lnTo>
                <a:lnTo>
                  <a:pt x="136664" y="3835"/>
                </a:lnTo>
                <a:lnTo>
                  <a:pt x="108006" y="0"/>
                </a:lnTo>
                <a:close/>
              </a:path>
            </a:pathLst>
          </a:custGeom>
          <a:solidFill>
            <a:srgbClr val="5122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239" y="2328036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107950"/>
                </a:moveTo>
                <a:lnTo>
                  <a:pt x="8455" y="65978"/>
                </a:lnTo>
                <a:lnTo>
                  <a:pt x="31518" y="31708"/>
                </a:lnTo>
                <a:lnTo>
                  <a:pt x="65734" y="8571"/>
                </a:lnTo>
                <a:lnTo>
                  <a:pt x="107650" y="0"/>
                </a:lnTo>
                <a:lnTo>
                  <a:pt x="108007" y="0"/>
                </a:lnTo>
                <a:lnTo>
                  <a:pt x="122634" y="980"/>
                </a:lnTo>
                <a:lnTo>
                  <a:pt x="136665" y="3835"/>
                </a:lnTo>
                <a:lnTo>
                  <a:pt x="173899" y="22385"/>
                </a:lnTo>
                <a:lnTo>
                  <a:pt x="201159" y="53239"/>
                </a:lnTo>
                <a:lnTo>
                  <a:pt x="214990" y="92966"/>
                </a:lnTo>
                <a:lnTo>
                  <a:pt x="216020" y="107950"/>
                </a:lnTo>
                <a:lnTo>
                  <a:pt x="215039" y="122577"/>
                </a:lnTo>
                <a:lnTo>
                  <a:pt x="212181" y="136609"/>
                </a:lnTo>
                <a:lnTo>
                  <a:pt x="193624" y="173849"/>
                </a:lnTo>
                <a:lnTo>
                  <a:pt x="162773" y="201124"/>
                </a:lnTo>
                <a:lnTo>
                  <a:pt x="123076" y="214983"/>
                </a:lnTo>
                <a:lnTo>
                  <a:pt x="108007" y="216026"/>
                </a:lnTo>
                <a:lnTo>
                  <a:pt x="93388" y="215045"/>
                </a:lnTo>
                <a:lnTo>
                  <a:pt x="79365" y="212185"/>
                </a:lnTo>
                <a:lnTo>
                  <a:pt x="42149" y="193617"/>
                </a:lnTo>
                <a:lnTo>
                  <a:pt x="14891" y="162746"/>
                </a:lnTo>
                <a:lnTo>
                  <a:pt x="1042" y="12302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6723" y="2368667"/>
            <a:ext cx="958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6240" y="3645027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108006" y="0"/>
                </a:moveTo>
                <a:lnTo>
                  <a:pt x="65733" y="8589"/>
                </a:lnTo>
                <a:lnTo>
                  <a:pt x="31517" y="31755"/>
                </a:lnTo>
                <a:lnTo>
                  <a:pt x="8454" y="66031"/>
                </a:lnTo>
                <a:lnTo>
                  <a:pt x="23" y="107588"/>
                </a:lnTo>
                <a:lnTo>
                  <a:pt x="0" y="108412"/>
                </a:lnTo>
                <a:lnTo>
                  <a:pt x="1041" y="123024"/>
                </a:lnTo>
                <a:lnTo>
                  <a:pt x="14891" y="162746"/>
                </a:lnTo>
                <a:lnTo>
                  <a:pt x="42148" y="193617"/>
                </a:lnTo>
                <a:lnTo>
                  <a:pt x="79364" y="212185"/>
                </a:lnTo>
                <a:lnTo>
                  <a:pt x="108006" y="216027"/>
                </a:lnTo>
                <a:lnTo>
                  <a:pt x="108473" y="216026"/>
                </a:lnTo>
                <a:lnTo>
                  <a:pt x="150352" y="207404"/>
                </a:lnTo>
                <a:lnTo>
                  <a:pt x="184535" y="184218"/>
                </a:lnTo>
                <a:lnTo>
                  <a:pt x="207573" y="149917"/>
                </a:lnTo>
                <a:lnTo>
                  <a:pt x="215988" y="108412"/>
                </a:lnTo>
                <a:lnTo>
                  <a:pt x="216019" y="107588"/>
                </a:lnTo>
                <a:lnTo>
                  <a:pt x="214989" y="92993"/>
                </a:lnTo>
                <a:lnTo>
                  <a:pt x="201158" y="53296"/>
                </a:lnTo>
                <a:lnTo>
                  <a:pt x="173898" y="22424"/>
                </a:lnTo>
                <a:lnTo>
                  <a:pt x="136664" y="3844"/>
                </a:lnTo>
                <a:lnTo>
                  <a:pt x="108006" y="0"/>
                </a:lnTo>
                <a:close/>
              </a:path>
            </a:pathLst>
          </a:custGeom>
          <a:solidFill>
            <a:srgbClr val="5122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239" y="3645027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107950"/>
                </a:moveTo>
                <a:lnTo>
                  <a:pt x="8455" y="66031"/>
                </a:lnTo>
                <a:lnTo>
                  <a:pt x="31518" y="31755"/>
                </a:lnTo>
                <a:lnTo>
                  <a:pt x="65734" y="8589"/>
                </a:lnTo>
                <a:lnTo>
                  <a:pt x="107650" y="0"/>
                </a:lnTo>
                <a:lnTo>
                  <a:pt x="108007" y="0"/>
                </a:lnTo>
                <a:lnTo>
                  <a:pt x="122634" y="982"/>
                </a:lnTo>
                <a:lnTo>
                  <a:pt x="136665" y="3844"/>
                </a:lnTo>
                <a:lnTo>
                  <a:pt x="173899" y="22424"/>
                </a:lnTo>
                <a:lnTo>
                  <a:pt x="201159" y="53296"/>
                </a:lnTo>
                <a:lnTo>
                  <a:pt x="214990" y="92993"/>
                </a:lnTo>
                <a:lnTo>
                  <a:pt x="216020" y="107950"/>
                </a:lnTo>
                <a:lnTo>
                  <a:pt x="215039" y="122577"/>
                </a:lnTo>
                <a:lnTo>
                  <a:pt x="212181" y="136609"/>
                </a:lnTo>
                <a:lnTo>
                  <a:pt x="193624" y="173849"/>
                </a:lnTo>
                <a:lnTo>
                  <a:pt x="162773" y="201124"/>
                </a:lnTo>
                <a:lnTo>
                  <a:pt x="123076" y="214983"/>
                </a:lnTo>
                <a:lnTo>
                  <a:pt x="108007" y="216027"/>
                </a:lnTo>
                <a:lnTo>
                  <a:pt x="93388" y="215045"/>
                </a:lnTo>
                <a:lnTo>
                  <a:pt x="79365" y="212185"/>
                </a:lnTo>
                <a:lnTo>
                  <a:pt x="42149" y="193617"/>
                </a:lnTo>
                <a:lnTo>
                  <a:pt x="14891" y="162746"/>
                </a:lnTo>
                <a:lnTo>
                  <a:pt x="1042" y="12302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96723" y="3685911"/>
            <a:ext cx="958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6240" y="5356605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108006" y="0"/>
                </a:moveTo>
                <a:lnTo>
                  <a:pt x="65733" y="8571"/>
                </a:lnTo>
                <a:lnTo>
                  <a:pt x="31517" y="31708"/>
                </a:lnTo>
                <a:lnTo>
                  <a:pt x="8454" y="65978"/>
                </a:lnTo>
                <a:lnTo>
                  <a:pt x="23" y="107587"/>
                </a:lnTo>
                <a:lnTo>
                  <a:pt x="0" y="108412"/>
                </a:lnTo>
                <a:lnTo>
                  <a:pt x="1041" y="123024"/>
                </a:lnTo>
                <a:lnTo>
                  <a:pt x="14891" y="162746"/>
                </a:lnTo>
                <a:lnTo>
                  <a:pt x="42148" y="193617"/>
                </a:lnTo>
                <a:lnTo>
                  <a:pt x="79364" y="212185"/>
                </a:lnTo>
                <a:lnTo>
                  <a:pt x="108006" y="216027"/>
                </a:lnTo>
                <a:lnTo>
                  <a:pt x="108473" y="216026"/>
                </a:lnTo>
                <a:lnTo>
                  <a:pt x="150352" y="207404"/>
                </a:lnTo>
                <a:lnTo>
                  <a:pt x="184535" y="184218"/>
                </a:lnTo>
                <a:lnTo>
                  <a:pt x="207573" y="149917"/>
                </a:lnTo>
                <a:lnTo>
                  <a:pt x="215988" y="108412"/>
                </a:lnTo>
                <a:lnTo>
                  <a:pt x="216019" y="107587"/>
                </a:lnTo>
                <a:lnTo>
                  <a:pt x="214989" y="92966"/>
                </a:lnTo>
                <a:lnTo>
                  <a:pt x="201158" y="53239"/>
                </a:lnTo>
                <a:lnTo>
                  <a:pt x="173898" y="22385"/>
                </a:lnTo>
                <a:lnTo>
                  <a:pt x="136664" y="3835"/>
                </a:lnTo>
                <a:lnTo>
                  <a:pt x="108006" y="0"/>
                </a:lnTo>
                <a:close/>
              </a:path>
            </a:pathLst>
          </a:custGeom>
          <a:solidFill>
            <a:srgbClr val="5122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239" y="5356605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107950"/>
                </a:moveTo>
                <a:lnTo>
                  <a:pt x="8455" y="65978"/>
                </a:lnTo>
                <a:lnTo>
                  <a:pt x="31518" y="31708"/>
                </a:lnTo>
                <a:lnTo>
                  <a:pt x="65734" y="8571"/>
                </a:lnTo>
                <a:lnTo>
                  <a:pt x="107650" y="0"/>
                </a:lnTo>
                <a:lnTo>
                  <a:pt x="108007" y="0"/>
                </a:lnTo>
                <a:lnTo>
                  <a:pt x="122634" y="980"/>
                </a:lnTo>
                <a:lnTo>
                  <a:pt x="136665" y="3835"/>
                </a:lnTo>
                <a:lnTo>
                  <a:pt x="173899" y="22385"/>
                </a:lnTo>
                <a:lnTo>
                  <a:pt x="201159" y="53239"/>
                </a:lnTo>
                <a:lnTo>
                  <a:pt x="214990" y="92966"/>
                </a:lnTo>
                <a:lnTo>
                  <a:pt x="216020" y="107950"/>
                </a:lnTo>
                <a:lnTo>
                  <a:pt x="215039" y="122577"/>
                </a:lnTo>
                <a:lnTo>
                  <a:pt x="212181" y="136609"/>
                </a:lnTo>
                <a:lnTo>
                  <a:pt x="193624" y="173849"/>
                </a:lnTo>
                <a:lnTo>
                  <a:pt x="162773" y="201124"/>
                </a:lnTo>
                <a:lnTo>
                  <a:pt x="123076" y="214983"/>
                </a:lnTo>
                <a:lnTo>
                  <a:pt x="108007" y="216027"/>
                </a:lnTo>
                <a:lnTo>
                  <a:pt x="93388" y="215045"/>
                </a:lnTo>
                <a:lnTo>
                  <a:pt x="79365" y="212185"/>
                </a:lnTo>
                <a:lnTo>
                  <a:pt x="42149" y="193617"/>
                </a:lnTo>
                <a:lnTo>
                  <a:pt x="14891" y="162746"/>
                </a:lnTo>
                <a:lnTo>
                  <a:pt x="1042" y="12302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6723" y="5397998"/>
            <a:ext cx="958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6179" y="1131442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0" y="0"/>
                </a:moveTo>
                <a:lnTo>
                  <a:pt x="1080008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19252" y="1583273"/>
            <a:ext cx="956944" cy="27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940" marR="5080" indent="-269875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Ко</a:t>
            </a:r>
            <a:r>
              <a:rPr sz="900" b="1" spc="5" dirty="0">
                <a:latin typeface="Arial"/>
                <a:cs typeface="Arial"/>
              </a:rPr>
              <a:t>л</a:t>
            </a:r>
            <a:r>
              <a:rPr sz="900" b="1" dirty="0">
                <a:latin typeface="Arial"/>
                <a:cs typeface="Arial"/>
              </a:rPr>
              <a:t>ичес</a:t>
            </a:r>
            <a:r>
              <a:rPr sz="900" b="1" spc="-3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вен</a:t>
            </a:r>
            <a:r>
              <a:rPr sz="900" b="1" spc="-10" dirty="0">
                <a:latin typeface="Arial"/>
                <a:cs typeface="Arial"/>
              </a:rPr>
              <a:t>н</a:t>
            </a:r>
            <a:r>
              <a:rPr sz="900" b="1" dirty="0">
                <a:latin typeface="Arial"/>
                <a:cs typeface="Arial"/>
              </a:rPr>
              <a:t>ая оце</a:t>
            </a:r>
            <a:r>
              <a:rPr sz="900" b="1" spc="-5" dirty="0">
                <a:latin typeface="Arial"/>
                <a:cs typeface="Arial"/>
              </a:rPr>
              <a:t>н</a:t>
            </a:r>
            <a:r>
              <a:rPr sz="900" b="1" spc="5" dirty="0">
                <a:latin typeface="Arial"/>
                <a:cs typeface="Arial"/>
              </a:rPr>
              <a:t>к</a:t>
            </a:r>
            <a:r>
              <a:rPr sz="900" b="1" dirty="0">
                <a:latin typeface="Arial"/>
                <a:cs typeface="Arial"/>
              </a:rPr>
              <a:t>а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3344" y="2585810"/>
            <a:ext cx="1011555" cy="826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275590" indent="2540" algn="ctr">
              <a:lnSpc>
                <a:spcPct val="100000"/>
              </a:lnSpc>
            </a:pPr>
            <a:r>
              <a:rPr sz="900" b="1" spc="-15" dirty="0">
                <a:latin typeface="Arial"/>
                <a:cs typeface="Arial"/>
              </a:rPr>
              <a:t>А</a:t>
            </a:r>
            <a:r>
              <a:rPr sz="900" b="1" spc="-5" dirty="0">
                <a:latin typeface="Arial"/>
                <a:cs typeface="Arial"/>
              </a:rPr>
              <a:t>н</a:t>
            </a:r>
            <a:r>
              <a:rPr sz="900" b="1" dirty="0">
                <a:latin typeface="Arial"/>
                <a:cs typeface="Arial"/>
              </a:rPr>
              <a:t>ализ реес</a:t>
            </a:r>
            <a:r>
              <a:rPr sz="900" b="1" spc="-3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ра</a:t>
            </a:r>
            <a:endParaRPr sz="900" dirty="0">
              <a:latin typeface="Arial"/>
              <a:cs typeface="Arial"/>
            </a:endParaRPr>
          </a:p>
          <a:p>
            <a:pPr marL="12700" marR="5080" indent="-635" algn="ctr">
              <a:lnSpc>
                <a:spcPct val="100000"/>
              </a:lnSpc>
            </a:pPr>
            <a:r>
              <a:rPr sz="900" b="1" spc="-5" dirty="0" err="1">
                <a:latin typeface="Arial"/>
                <a:cs typeface="Arial"/>
              </a:rPr>
              <a:t>п</a:t>
            </a:r>
            <a:r>
              <a:rPr sz="900" b="1" dirty="0" err="1">
                <a:latin typeface="Arial"/>
                <a:cs typeface="Arial"/>
              </a:rPr>
              <a:t>рое</a:t>
            </a:r>
            <a:r>
              <a:rPr sz="900" b="1" spc="5" dirty="0" err="1">
                <a:latin typeface="Arial"/>
                <a:cs typeface="Arial"/>
              </a:rPr>
              <a:t>к</a:t>
            </a:r>
            <a:r>
              <a:rPr sz="900" b="1" spc="-35" dirty="0" err="1">
                <a:latin typeface="Arial"/>
                <a:cs typeface="Arial"/>
              </a:rPr>
              <a:t>т</a:t>
            </a:r>
            <a:r>
              <a:rPr sz="900" b="1" dirty="0" err="1">
                <a:latin typeface="Arial"/>
                <a:cs typeface="Arial"/>
              </a:rPr>
              <a:t>ов</a:t>
            </a:r>
            <a:r>
              <a:rPr sz="900" b="1" dirty="0">
                <a:latin typeface="Arial"/>
                <a:cs typeface="Arial"/>
              </a:rPr>
              <a:t> и сис</a:t>
            </a:r>
            <a:r>
              <a:rPr sz="900" b="1" spc="-3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е</a:t>
            </a:r>
            <a:r>
              <a:rPr sz="900" b="1" spc="-10" dirty="0">
                <a:latin typeface="Arial"/>
                <a:cs typeface="Arial"/>
              </a:rPr>
              <a:t>м</a:t>
            </a:r>
            <a:r>
              <a:rPr sz="900" b="1" dirty="0">
                <a:latin typeface="Arial"/>
                <a:cs typeface="Arial"/>
              </a:rPr>
              <a:t>ы </a:t>
            </a:r>
            <a:r>
              <a:rPr sz="900" b="1" spc="-45" dirty="0" err="1">
                <a:latin typeface="Arial"/>
                <a:cs typeface="Arial"/>
              </a:rPr>
              <a:t>у</a:t>
            </a:r>
            <a:r>
              <a:rPr sz="900" b="1" spc="-5" dirty="0" err="1">
                <a:latin typeface="Arial"/>
                <a:cs typeface="Arial"/>
              </a:rPr>
              <a:t>п</a:t>
            </a:r>
            <a:r>
              <a:rPr sz="900" b="1" dirty="0" err="1">
                <a:latin typeface="Arial"/>
                <a:cs typeface="Arial"/>
              </a:rPr>
              <a:t>равле</a:t>
            </a:r>
            <a:r>
              <a:rPr sz="900" b="1" spc="-5" dirty="0" err="1">
                <a:latin typeface="Arial"/>
                <a:cs typeface="Arial"/>
              </a:rPr>
              <a:t>н</a:t>
            </a:r>
            <a:r>
              <a:rPr sz="900" b="1" dirty="0" err="1">
                <a:latin typeface="Arial"/>
                <a:cs typeface="Arial"/>
              </a:rPr>
              <a:t>ия</a:t>
            </a:r>
            <a:r>
              <a:rPr sz="900" b="1" spc="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п</a:t>
            </a:r>
            <a:r>
              <a:rPr sz="900" b="1" dirty="0">
                <a:latin typeface="Arial"/>
                <a:cs typeface="Arial"/>
              </a:rPr>
              <a:t>рое</a:t>
            </a:r>
            <a:r>
              <a:rPr sz="900" b="1" spc="5" dirty="0">
                <a:latin typeface="Arial"/>
                <a:cs typeface="Arial"/>
              </a:rPr>
              <a:t>к</a:t>
            </a:r>
            <a:r>
              <a:rPr sz="900" b="1" spc="-3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а</a:t>
            </a:r>
            <a:r>
              <a:rPr sz="900" b="1" spc="-10" dirty="0">
                <a:latin typeface="Arial"/>
                <a:cs typeface="Arial"/>
              </a:rPr>
              <a:t>м</a:t>
            </a:r>
            <a:r>
              <a:rPr sz="900" b="1" dirty="0">
                <a:latin typeface="Arial"/>
                <a:cs typeface="Arial"/>
              </a:rPr>
              <a:t>и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7916" y="4045422"/>
            <a:ext cx="1000760" cy="414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</a:pPr>
            <a:r>
              <a:rPr sz="900" b="1" spc="-5" dirty="0">
                <a:latin typeface="Arial"/>
                <a:cs typeface="Arial"/>
              </a:rPr>
              <a:t>Об</a:t>
            </a:r>
            <a:r>
              <a:rPr sz="900" b="1" dirty="0">
                <a:latin typeface="Arial"/>
                <a:cs typeface="Arial"/>
              </a:rPr>
              <a:t>с</a:t>
            </a:r>
            <a:r>
              <a:rPr sz="900" b="1" spc="-45" dirty="0">
                <a:latin typeface="Arial"/>
                <a:cs typeface="Arial"/>
              </a:rPr>
              <a:t>у</a:t>
            </a:r>
            <a:r>
              <a:rPr sz="900" b="1" spc="5" dirty="0">
                <a:latin typeface="Arial"/>
                <a:cs typeface="Arial"/>
              </a:rPr>
              <a:t>ж</a:t>
            </a:r>
            <a:r>
              <a:rPr sz="900" b="1" dirty="0">
                <a:latin typeface="Arial"/>
                <a:cs typeface="Arial"/>
              </a:rPr>
              <a:t>де</a:t>
            </a:r>
            <a:r>
              <a:rPr sz="900" b="1" spc="-5" dirty="0">
                <a:latin typeface="Arial"/>
                <a:cs typeface="Arial"/>
              </a:rPr>
              <a:t>н</a:t>
            </a:r>
            <a:r>
              <a:rPr sz="900" b="1" dirty="0">
                <a:latin typeface="Arial"/>
                <a:cs typeface="Arial"/>
              </a:rPr>
              <a:t>ие </a:t>
            </a:r>
            <a:r>
              <a:rPr sz="900" b="1" dirty="0" err="1">
                <a:latin typeface="Arial"/>
                <a:cs typeface="Arial"/>
              </a:rPr>
              <a:t>вы</a:t>
            </a:r>
            <a:r>
              <a:rPr sz="900" b="1" spc="-10" dirty="0" err="1">
                <a:latin typeface="Arial"/>
                <a:cs typeface="Arial"/>
              </a:rPr>
              <a:t>б</a:t>
            </a:r>
            <a:r>
              <a:rPr sz="900" b="1" dirty="0" err="1">
                <a:latin typeface="Arial"/>
                <a:cs typeface="Arial"/>
              </a:rPr>
              <a:t>ра</a:t>
            </a:r>
            <a:r>
              <a:rPr sz="900" b="1" spc="-5" dirty="0" err="1">
                <a:latin typeface="Arial"/>
                <a:cs typeface="Arial"/>
              </a:rPr>
              <a:t>нн</a:t>
            </a:r>
            <a:r>
              <a:rPr sz="900" b="1" dirty="0" err="1">
                <a:latin typeface="Arial"/>
                <a:cs typeface="Arial"/>
              </a:rPr>
              <a:t>ых</a:t>
            </a:r>
            <a:r>
              <a:rPr sz="900" b="1" spc="-45" dirty="0">
                <a:latin typeface="Arial"/>
                <a:cs typeface="Arial"/>
              </a:rPr>
              <a:t> </a:t>
            </a:r>
            <a:r>
              <a:rPr sz="900" b="1" spc="-5" dirty="0" err="1">
                <a:latin typeface="Arial"/>
                <a:cs typeface="Arial"/>
              </a:rPr>
              <a:t>п</a:t>
            </a:r>
            <a:r>
              <a:rPr sz="900" b="1" dirty="0" err="1">
                <a:latin typeface="Arial"/>
                <a:cs typeface="Arial"/>
              </a:rPr>
              <a:t>рое</a:t>
            </a:r>
            <a:r>
              <a:rPr sz="900" b="1" spc="5" dirty="0" err="1">
                <a:latin typeface="Arial"/>
                <a:cs typeface="Arial"/>
              </a:rPr>
              <a:t>к</a:t>
            </a:r>
            <a:r>
              <a:rPr sz="900" b="1" spc="-35" dirty="0" err="1">
                <a:latin typeface="Arial"/>
                <a:cs typeface="Arial"/>
              </a:rPr>
              <a:t>т</a:t>
            </a:r>
            <a:r>
              <a:rPr sz="900" b="1" dirty="0" err="1">
                <a:latin typeface="Arial"/>
                <a:cs typeface="Arial"/>
              </a:rPr>
              <a:t>ов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2592" y="5627359"/>
            <a:ext cx="851535" cy="27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1440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Ра</a:t>
            </a:r>
            <a:r>
              <a:rPr sz="900" b="1" spc="-5" dirty="0">
                <a:latin typeface="Arial"/>
                <a:cs typeface="Arial"/>
              </a:rPr>
              <a:t>з</a:t>
            </a:r>
            <a:r>
              <a:rPr sz="900" b="1" dirty="0">
                <a:latin typeface="Arial"/>
                <a:cs typeface="Arial"/>
              </a:rPr>
              <a:t>ра</a:t>
            </a:r>
            <a:r>
              <a:rPr sz="900" b="1" spc="-5" dirty="0">
                <a:latin typeface="Arial"/>
                <a:cs typeface="Arial"/>
              </a:rPr>
              <a:t>б</a:t>
            </a:r>
            <a:r>
              <a:rPr sz="900" b="1" dirty="0">
                <a:latin typeface="Arial"/>
                <a:cs typeface="Arial"/>
              </a:rPr>
              <a:t>о</a:t>
            </a:r>
            <a:r>
              <a:rPr sz="900" b="1" spc="-35" dirty="0">
                <a:latin typeface="Arial"/>
                <a:cs typeface="Arial"/>
              </a:rPr>
              <a:t>т</a:t>
            </a:r>
            <a:r>
              <a:rPr sz="900" b="1" spc="5" dirty="0">
                <a:latin typeface="Arial"/>
                <a:cs typeface="Arial"/>
              </a:rPr>
              <a:t>к</a:t>
            </a:r>
            <a:r>
              <a:rPr sz="900" b="1" dirty="0">
                <a:latin typeface="Arial"/>
                <a:cs typeface="Arial"/>
              </a:rPr>
              <a:t>а ре</a:t>
            </a:r>
            <a:r>
              <a:rPr sz="900" b="1" spc="5" dirty="0">
                <a:latin typeface="Arial"/>
                <a:cs typeface="Arial"/>
              </a:rPr>
              <a:t>к</a:t>
            </a:r>
            <a:r>
              <a:rPr sz="900" b="1" dirty="0">
                <a:latin typeface="Arial"/>
                <a:cs typeface="Arial"/>
              </a:rPr>
              <a:t>о</a:t>
            </a:r>
            <a:r>
              <a:rPr sz="900" b="1" spc="-5" dirty="0">
                <a:latin typeface="Arial"/>
                <a:cs typeface="Arial"/>
              </a:rPr>
              <a:t>м</a:t>
            </a:r>
            <a:r>
              <a:rPr sz="900" b="1" dirty="0">
                <a:latin typeface="Arial"/>
                <a:cs typeface="Arial"/>
              </a:rPr>
              <a:t>е</a:t>
            </a:r>
            <a:r>
              <a:rPr sz="900" b="1" spc="-5" dirty="0">
                <a:latin typeface="Arial"/>
                <a:cs typeface="Arial"/>
              </a:rPr>
              <a:t>н</a:t>
            </a:r>
            <a:r>
              <a:rPr sz="900" b="1" dirty="0">
                <a:latin typeface="Arial"/>
                <a:cs typeface="Arial"/>
              </a:rPr>
              <a:t>дац</a:t>
            </a:r>
            <a:r>
              <a:rPr sz="900" b="1" spc="-5" dirty="0">
                <a:latin typeface="Arial"/>
                <a:cs typeface="Arial"/>
              </a:rPr>
              <a:t>и</a:t>
            </a:r>
            <a:r>
              <a:rPr sz="900" b="1" dirty="0">
                <a:latin typeface="Arial"/>
                <a:cs typeface="Arial"/>
              </a:rPr>
              <a:t>й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4551" y="975197"/>
            <a:ext cx="75247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5" dirty="0">
                <a:solidFill>
                  <a:srgbClr val="414142"/>
                </a:solidFill>
                <a:latin typeface="Arial"/>
                <a:cs typeface="Arial"/>
              </a:rPr>
              <a:t>Ш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г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900" b="1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оце</a:t>
            </a: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900" b="1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333753" y="1131442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5924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33753" y="2276855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592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33753" y="3663696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592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33753" y="5301234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592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377188" y="3523478"/>
            <a:ext cx="16414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77188" y="3699627"/>
            <a:ext cx="324548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356870" algn="l"/>
                <a:tab pos="1054735" algn="l"/>
                <a:tab pos="1661795" algn="l"/>
                <a:tab pos="2493645" algn="l"/>
                <a:tab pos="3091180" algn="l"/>
              </a:tabLst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3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ка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ого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выбр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нного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твет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тв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ет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ам ч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та,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т.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.: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77188" y="4004808"/>
            <a:ext cx="324548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85420" algn="l"/>
              </a:tabLst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2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ние</a:t>
            </a:r>
            <a:r>
              <a:rPr sz="1000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етных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184785" marR="5080" indent="-172085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85420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14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ь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ю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14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2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ите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ей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14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у 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77188" y="4462008"/>
            <a:ext cx="3244215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marR="5080" indent="-172085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85420" algn="l"/>
                <a:tab pos="942340" algn="l"/>
                <a:tab pos="1814195" algn="l"/>
                <a:tab pos="2045335" algn="l"/>
                <a:tab pos="3088640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10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2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ов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й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об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ници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ван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за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рытии</a:t>
            </a:r>
            <a:r>
              <a:rPr sz="1000" spc="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то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 по улучшению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12700" marR="7620">
              <a:lnSpc>
                <a:spcPct val="100000"/>
              </a:lnSpc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3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2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%</a:t>
            </a:r>
            <a:r>
              <a:rPr sz="1000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то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,</a:t>
            </a:r>
            <a:r>
              <a:rPr sz="1000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ветс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2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ющ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х 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ог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77188" y="5323703"/>
            <a:ext cx="324548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lvl="1" algn="just">
              <a:lnSpc>
                <a:spcPct val="100000"/>
              </a:lnSpc>
              <a:buClr>
                <a:srgbClr val="414142"/>
              </a:buClr>
              <a:buFont typeface="Arial"/>
              <a:buAutoNum type="arabicPeriod"/>
              <a:tabLst>
                <a:tab pos="308610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вы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яв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ых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зон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14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14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чших</a:t>
            </a:r>
            <a:r>
              <a:rPr sz="1000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в регионах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;</a:t>
            </a:r>
            <a:endParaRPr sz="1000" dirty="0">
              <a:latin typeface="Arial"/>
              <a:cs typeface="Arial"/>
            </a:endParaRPr>
          </a:p>
          <a:p>
            <a:pPr marL="12700" lvl="1" algn="just">
              <a:lnSpc>
                <a:spcPct val="100000"/>
              </a:lnSpc>
              <a:buClr>
                <a:srgbClr val="414142"/>
              </a:buClr>
              <a:tabLst>
                <a:tab pos="429259" algn="l"/>
              </a:tabLst>
            </a:pP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Об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25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 </a:t>
            </a:r>
            <a:r>
              <a:rPr sz="100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 </a:t>
            </a:r>
            <a:r>
              <a:rPr sz="1000" spc="-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ф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ва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 </a:t>
            </a:r>
            <a:r>
              <a:rPr sz="1000" spc="-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пе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ня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 реко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ац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й</a:t>
            </a:r>
            <a:r>
              <a:rPr lang="ru-RU"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дл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lang="ru-RU"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нд</a:t>
            </a:r>
            <a:r>
              <a:rPr lang="ru-RU" sz="1000" spc="-4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ма</a:t>
            </a:r>
            <a:r>
              <a:rPr lang="ru-RU"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ПП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КО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920614" y="4978400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108075" y="0"/>
                </a:moveTo>
                <a:lnTo>
                  <a:pt x="65737" y="8605"/>
                </a:lnTo>
                <a:lnTo>
                  <a:pt x="31517" y="31774"/>
                </a:lnTo>
                <a:lnTo>
                  <a:pt x="8453" y="66044"/>
                </a:lnTo>
                <a:lnTo>
                  <a:pt x="19" y="107640"/>
                </a:lnTo>
                <a:lnTo>
                  <a:pt x="0" y="108469"/>
                </a:lnTo>
                <a:lnTo>
                  <a:pt x="1048" y="123074"/>
                </a:lnTo>
                <a:lnTo>
                  <a:pt x="14918" y="162777"/>
                </a:lnTo>
                <a:lnTo>
                  <a:pt x="42192" y="193630"/>
                </a:lnTo>
                <a:lnTo>
                  <a:pt x="79424" y="212188"/>
                </a:lnTo>
                <a:lnTo>
                  <a:pt x="108075" y="216026"/>
                </a:lnTo>
                <a:lnTo>
                  <a:pt x="108489" y="216026"/>
                </a:lnTo>
                <a:lnTo>
                  <a:pt x="150340" y="207419"/>
                </a:lnTo>
                <a:lnTo>
                  <a:pt x="184522" y="184236"/>
                </a:lnTo>
                <a:lnTo>
                  <a:pt x="207572" y="149928"/>
                </a:lnTo>
                <a:lnTo>
                  <a:pt x="215990" y="108469"/>
                </a:lnTo>
                <a:lnTo>
                  <a:pt x="216025" y="107640"/>
                </a:lnTo>
                <a:lnTo>
                  <a:pt x="215001" y="93040"/>
                </a:lnTo>
                <a:lnTo>
                  <a:pt x="201177" y="53324"/>
                </a:lnTo>
                <a:lnTo>
                  <a:pt x="173922" y="22436"/>
                </a:lnTo>
                <a:lnTo>
                  <a:pt x="136706" y="3846"/>
                </a:lnTo>
                <a:lnTo>
                  <a:pt x="108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920613" y="4978400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107950"/>
                </a:moveTo>
                <a:lnTo>
                  <a:pt x="8455" y="66044"/>
                </a:lnTo>
                <a:lnTo>
                  <a:pt x="31518" y="31774"/>
                </a:lnTo>
                <a:lnTo>
                  <a:pt x="65738" y="8605"/>
                </a:lnTo>
                <a:lnTo>
                  <a:pt x="107661" y="0"/>
                </a:lnTo>
                <a:lnTo>
                  <a:pt x="108076" y="0"/>
                </a:lnTo>
                <a:lnTo>
                  <a:pt x="122688" y="983"/>
                </a:lnTo>
                <a:lnTo>
                  <a:pt x="136707" y="3846"/>
                </a:lnTo>
                <a:lnTo>
                  <a:pt x="173923" y="22436"/>
                </a:lnTo>
                <a:lnTo>
                  <a:pt x="201178" y="53324"/>
                </a:lnTo>
                <a:lnTo>
                  <a:pt x="215002" y="93040"/>
                </a:lnTo>
                <a:lnTo>
                  <a:pt x="216026" y="107950"/>
                </a:lnTo>
                <a:lnTo>
                  <a:pt x="215044" y="122582"/>
                </a:lnTo>
                <a:lnTo>
                  <a:pt x="212184" y="136617"/>
                </a:lnTo>
                <a:lnTo>
                  <a:pt x="193615" y="173865"/>
                </a:lnTo>
                <a:lnTo>
                  <a:pt x="162758" y="201140"/>
                </a:lnTo>
                <a:lnTo>
                  <a:pt x="123079" y="214990"/>
                </a:lnTo>
                <a:lnTo>
                  <a:pt x="108076" y="216026"/>
                </a:lnTo>
                <a:lnTo>
                  <a:pt x="93453" y="215046"/>
                </a:lnTo>
                <a:lnTo>
                  <a:pt x="79425" y="212188"/>
                </a:lnTo>
                <a:lnTo>
                  <a:pt x="42193" y="193630"/>
                </a:lnTo>
                <a:lnTo>
                  <a:pt x="14919" y="162777"/>
                </a:lnTo>
                <a:lnTo>
                  <a:pt x="1049" y="12307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920614" y="1800225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108075" y="0"/>
                </a:moveTo>
                <a:lnTo>
                  <a:pt x="65737" y="8605"/>
                </a:lnTo>
                <a:lnTo>
                  <a:pt x="31517" y="31774"/>
                </a:lnTo>
                <a:lnTo>
                  <a:pt x="8453" y="66044"/>
                </a:lnTo>
                <a:lnTo>
                  <a:pt x="19" y="107640"/>
                </a:lnTo>
                <a:lnTo>
                  <a:pt x="0" y="108469"/>
                </a:lnTo>
                <a:lnTo>
                  <a:pt x="1048" y="123074"/>
                </a:lnTo>
                <a:lnTo>
                  <a:pt x="14918" y="162777"/>
                </a:lnTo>
                <a:lnTo>
                  <a:pt x="42192" y="193630"/>
                </a:lnTo>
                <a:lnTo>
                  <a:pt x="79424" y="212188"/>
                </a:lnTo>
                <a:lnTo>
                  <a:pt x="108075" y="216026"/>
                </a:lnTo>
                <a:lnTo>
                  <a:pt x="108489" y="216026"/>
                </a:lnTo>
                <a:lnTo>
                  <a:pt x="150340" y="207419"/>
                </a:lnTo>
                <a:lnTo>
                  <a:pt x="184522" y="184236"/>
                </a:lnTo>
                <a:lnTo>
                  <a:pt x="207572" y="149928"/>
                </a:lnTo>
                <a:lnTo>
                  <a:pt x="215990" y="108469"/>
                </a:lnTo>
                <a:lnTo>
                  <a:pt x="216025" y="107640"/>
                </a:lnTo>
                <a:lnTo>
                  <a:pt x="215001" y="93040"/>
                </a:lnTo>
                <a:lnTo>
                  <a:pt x="201177" y="53324"/>
                </a:lnTo>
                <a:lnTo>
                  <a:pt x="173922" y="22436"/>
                </a:lnTo>
                <a:lnTo>
                  <a:pt x="136706" y="3846"/>
                </a:lnTo>
                <a:lnTo>
                  <a:pt x="108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920613" y="1800225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107950"/>
                </a:moveTo>
                <a:lnTo>
                  <a:pt x="8455" y="66044"/>
                </a:lnTo>
                <a:lnTo>
                  <a:pt x="31518" y="31774"/>
                </a:lnTo>
                <a:lnTo>
                  <a:pt x="65738" y="8605"/>
                </a:lnTo>
                <a:lnTo>
                  <a:pt x="107661" y="0"/>
                </a:lnTo>
                <a:lnTo>
                  <a:pt x="108076" y="0"/>
                </a:lnTo>
                <a:lnTo>
                  <a:pt x="122688" y="983"/>
                </a:lnTo>
                <a:lnTo>
                  <a:pt x="136707" y="3846"/>
                </a:lnTo>
                <a:lnTo>
                  <a:pt x="173923" y="22436"/>
                </a:lnTo>
                <a:lnTo>
                  <a:pt x="201178" y="53324"/>
                </a:lnTo>
                <a:lnTo>
                  <a:pt x="215002" y="93040"/>
                </a:lnTo>
                <a:lnTo>
                  <a:pt x="216026" y="107950"/>
                </a:lnTo>
                <a:lnTo>
                  <a:pt x="215044" y="122582"/>
                </a:lnTo>
                <a:lnTo>
                  <a:pt x="212184" y="136617"/>
                </a:lnTo>
                <a:lnTo>
                  <a:pt x="193615" y="173865"/>
                </a:lnTo>
                <a:lnTo>
                  <a:pt x="162758" y="201140"/>
                </a:lnTo>
                <a:lnTo>
                  <a:pt x="123079" y="214990"/>
                </a:lnTo>
                <a:lnTo>
                  <a:pt x="108076" y="216026"/>
                </a:lnTo>
                <a:lnTo>
                  <a:pt x="93453" y="215046"/>
                </a:lnTo>
                <a:lnTo>
                  <a:pt x="79425" y="212188"/>
                </a:lnTo>
                <a:lnTo>
                  <a:pt x="42193" y="193630"/>
                </a:lnTo>
                <a:lnTo>
                  <a:pt x="14919" y="162777"/>
                </a:lnTo>
                <a:lnTo>
                  <a:pt x="1049" y="12307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329689" y="975197"/>
            <a:ext cx="45389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6160" algn="l"/>
              </a:tabLst>
            </a:pP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Оп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иса</a:t>
            </a: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ие</a:t>
            </a:r>
            <a:r>
              <a:rPr sz="900" b="1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роцесса</a:t>
            </a:r>
            <a:r>
              <a:rPr sz="900" b="1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оце</a:t>
            </a: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900" b="1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и	</a:t>
            </a: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Об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ъем</a:t>
            </a:r>
            <a:r>
              <a:rPr sz="900" b="1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ровер</a:t>
            </a:r>
            <a:r>
              <a:rPr sz="900" b="1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endParaRPr sz="9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377188" y="1245479"/>
            <a:ext cx="3333750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9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9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0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ф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0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то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 по улучшению организации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внен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его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вом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2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вод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ите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ей</a:t>
            </a:r>
            <a:r>
              <a:rPr sz="1000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вня</a:t>
            </a:r>
            <a:r>
              <a:rPr sz="1000" spc="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ГД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 </a:t>
            </a:r>
            <a:r>
              <a:rPr sz="1000" spc="-10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2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й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 </a:t>
            </a:r>
            <a:r>
              <a:rPr sz="1000" spc="-9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й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 </a:t>
            </a:r>
            <a:r>
              <a:rPr sz="1000" spc="-7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я,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 </a:t>
            </a:r>
            <a:r>
              <a:rPr sz="1000" spc="-9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зов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ш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х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ты</a:t>
            </a:r>
            <a:r>
              <a:rPr lang="ru-RU" sz="1000" spc="-5" dirty="0">
                <a:solidFill>
                  <a:srgbClr val="414142"/>
                </a:solidFill>
                <a:latin typeface="Arial"/>
                <a:cs typeface="Arial"/>
              </a:rPr>
              <a:t> по улучшению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77188" y="2304024"/>
            <a:ext cx="333375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lvl="1" algn="just">
              <a:lnSpc>
                <a:spcPct val="100000"/>
              </a:lnSpc>
              <a:buClr>
                <a:srgbClr val="414142"/>
              </a:buClr>
              <a:buFont typeface="Arial"/>
              <a:buAutoNum type="arabicPeriod"/>
              <a:tabLst>
                <a:tab pos="297815" algn="l"/>
              </a:tabLst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из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естра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тов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це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ью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оп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ния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вня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оо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ве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тв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г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1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(п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ста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в, основных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вех,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2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яния</a:t>
            </a:r>
            <a:r>
              <a:rPr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на цели создания образца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);</a:t>
            </a:r>
            <a:endParaRPr sz="1000" dirty="0">
              <a:latin typeface="Arial"/>
              <a:cs typeface="Arial"/>
            </a:endParaRPr>
          </a:p>
          <a:p>
            <a:pPr marL="12700" marR="5080" lvl="1" algn="just">
              <a:lnSpc>
                <a:spcPct val="100000"/>
              </a:lnSpc>
              <a:buClr>
                <a:srgbClr val="414142"/>
              </a:buClr>
              <a:buFont typeface="Arial"/>
              <a:buAutoNum type="arabicPeriod"/>
              <a:tabLst>
                <a:tab pos="274955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ка</a:t>
            </a:r>
            <a:r>
              <a:rPr sz="1000" spc="1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нф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онного</a:t>
            </a:r>
            <a:r>
              <a:rPr sz="1000" spc="1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тен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1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ГД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,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 </a:t>
            </a:r>
            <a:r>
              <a:rPr sz="1000" spc="-1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об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2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ние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</a:t>
            </a:r>
            <a:r>
              <a:rPr sz="1000" spc="1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тем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 </a:t>
            </a:r>
            <a:r>
              <a:rPr sz="1000" spc="-1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та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организации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(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ван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е,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нг, за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рыти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);</a:t>
            </a:r>
            <a:endParaRPr sz="1000" dirty="0">
              <a:latin typeface="Arial"/>
              <a:cs typeface="Arial"/>
            </a:endParaRPr>
          </a:p>
          <a:p>
            <a:pPr marL="387350" lvl="1" indent="-374650" algn="just">
              <a:lnSpc>
                <a:spcPct val="100000"/>
              </a:lnSpc>
              <a:buClr>
                <a:srgbClr val="414142"/>
              </a:buClr>
              <a:buFont typeface="Arial"/>
              <a:buAutoNum type="arabicPeriod"/>
              <a:tabLst>
                <a:tab pos="387985" algn="l"/>
              </a:tabLst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ыбор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</a:t>
            </a:r>
            <a:r>
              <a:rPr sz="1000" spc="-9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</a:t>
            </a:r>
            <a:r>
              <a:rPr sz="1000" spc="-1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%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</a:t>
            </a:r>
            <a:r>
              <a:rPr sz="1000" spc="-9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ПС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</a:t>
            </a:r>
            <a:r>
              <a:rPr sz="1000" spc="-8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</a:t>
            </a:r>
            <a:r>
              <a:rPr sz="1000" spc="-9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0" dirty="0" err="1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енки</a:t>
            </a: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 с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твет</a:t>
            </a: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lang="ru-RU" sz="1000" spc="-5" dirty="0">
                <a:solidFill>
                  <a:srgbClr val="414142"/>
                </a:solidFill>
                <a:latin typeface="Arial"/>
                <a:cs typeface="Arial"/>
              </a:rPr>
              <a:t>тв</a:t>
            </a:r>
            <a:r>
              <a:rPr lang="ru-RU"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lang="ru-RU"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lang="ru-RU" sz="1000" spc="-5" dirty="0">
                <a:solidFill>
                  <a:srgbClr val="414142"/>
                </a:solidFill>
                <a:latin typeface="Arial"/>
                <a:cs typeface="Arial"/>
              </a:rPr>
              <a:t>то</a:t>
            </a:r>
            <a:r>
              <a:rPr lang="ru-RU"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lang="ru-RU"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огии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896358" y="1131442"/>
            <a:ext cx="1044575" cy="0"/>
          </a:xfrm>
          <a:custGeom>
            <a:avLst/>
            <a:gdLst/>
            <a:ahLst/>
            <a:cxnLst/>
            <a:rect l="l" t="t" r="r" b="b"/>
            <a:pathLst>
              <a:path w="1044575">
                <a:moveTo>
                  <a:pt x="0" y="0"/>
                </a:moveTo>
                <a:lnTo>
                  <a:pt x="1044066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86613" y="6238357"/>
            <a:ext cx="693420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2995">
              <a:lnSpc>
                <a:spcPct val="100000"/>
              </a:lnSpc>
            </a:pP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ts val="819"/>
              </a:lnSpc>
              <a:spcBef>
                <a:spcPts val="540"/>
              </a:spcBef>
            </a:pP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*</a:t>
            </a:r>
            <a:r>
              <a:rPr sz="800" spc="-1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-</a:t>
            </a:r>
            <a:r>
              <a:rPr sz="800" spc="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В</a:t>
            </a:r>
            <a:r>
              <a:rPr sz="8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 сл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уч</a:t>
            </a:r>
            <a:r>
              <a:rPr sz="8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а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е</a:t>
            </a:r>
            <a:r>
              <a:rPr sz="8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недостижения</a:t>
            </a:r>
            <a:r>
              <a:rPr sz="800" spc="-50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уст</a:t>
            </a:r>
            <a:r>
              <a:rPr sz="8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а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нов</a:t>
            </a:r>
            <a:r>
              <a:rPr sz="8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л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енного</a:t>
            </a:r>
            <a:r>
              <a:rPr sz="800" spc="-3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уровня</a:t>
            </a:r>
            <a:r>
              <a:rPr sz="800" spc="-20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к</a:t>
            </a:r>
            <a:r>
              <a:rPr sz="8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а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чества</a:t>
            </a:r>
            <a:r>
              <a:rPr sz="800" spc="-1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д</a:t>
            </a:r>
            <a:r>
              <a:rPr sz="8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л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я</a:t>
            </a:r>
            <a:r>
              <a:rPr sz="8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первых</a:t>
            </a:r>
            <a:r>
              <a:rPr sz="800" spc="-2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10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%</a:t>
            </a:r>
            <a:r>
              <a:rPr sz="800" spc="10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 err="1">
                <a:solidFill>
                  <a:srgbClr val="414142"/>
                </a:solidFill>
                <a:latin typeface="Franklin Gothic Book"/>
                <a:cs typeface="Franklin Gothic Book"/>
              </a:rPr>
              <a:t>проектов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,</a:t>
            </a:r>
            <a:r>
              <a:rPr sz="800" spc="-5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проводит</a:t>
            </a:r>
            <a:r>
              <a:rPr sz="8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с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я</a:t>
            </a:r>
            <a:r>
              <a:rPr sz="800" spc="-3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проверка</a:t>
            </a:r>
            <a:r>
              <a:rPr sz="800" spc="-40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е</a:t>
            </a:r>
            <a:r>
              <a:rPr sz="800" spc="5" dirty="0">
                <a:solidFill>
                  <a:srgbClr val="414142"/>
                </a:solidFill>
                <a:latin typeface="Franklin Gothic Book"/>
                <a:cs typeface="Franklin Gothic Book"/>
              </a:rPr>
              <a:t>щ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е</a:t>
            </a:r>
            <a:r>
              <a:rPr sz="800" spc="-2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1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0</a:t>
            </a:r>
            <a:r>
              <a:rPr sz="800" spc="10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% от</a:t>
            </a:r>
            <a:r>
              <a:rPr sz="8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портфе</a:t>
            </a:r>
            <a:r>
              <a:rPr sz="8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л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я</a:t>
            </a:r>
            <a:r>
              <a:rPr sz="800" spc="-40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проектов.</a:t>
            </a:r>
            <a:r>
              <a:rPr sz="800" spc="-4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В </a:t>
            </a:r>
            <a:r>
              <a:rPr sz="8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сл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уч</a:t>
            </a:r>
            <a:r>
              <a:rPr sz="8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а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е недостижен</a:t>
            </a:r>
            <a:r>
              <a:rPr sz="8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и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я</a:t>
            </a:r>
            <a:r>
              <a:rPr sz="800" spc="-50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уст</a:t>
            </a:r>
            <a:r>
              <a:rPr sz="8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а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нов</a:t>
            </a:r>
            <a:r>
              <a:rPr sz="8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л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енного</a:t>
            </a:r>
            <a:r>
              <a:rPr sz="800" spc="-3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уровня</a:t>
            </a:r>
            <a:r>
              <a:rPr sz="800" spc="-3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пос</a:t>
            </a:r>
            <a:r>
              <a:rPr sz="8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л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е</a:t>
            </a:r>
            <a:r>
              <a:rPr sz="8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проверки</a:t>
            </a:r>
            <a:r>
              <a:rPr sz="800" spc="-5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20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%</a:t>
            </a:r>
            <a:r>
              <a:rPr sz="800" spc="10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 err="1">
                <a:solidFill>
                  <a:srgbClr val="414142"/>
                </a:solidFill>
                <a:latin typeface="Franklin Gothic Book"/>
                <a:cs typeface="Franklin Gothic Book"/>
              </a:rPr>
              <a:t>проектов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,</a:t>
            </a:r>
            <a:r>
              <a:rPr sz="800" spc="-5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де</a:t>
            </a:r>
            <a:r>
              <a:rPr sz="8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л</a:t>
            </a:r>
            <a:r>
              <a:rPr sz="8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а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е</a:t>
            </a:r>
            <a:r>
              <a:rPr sz="800" spc="5" dirty="0">
                <a:solidFill>
                  <a:srgbClr val="414142"/>
                </a:solidFill>
                <a:latin typeface="Franklin Gothic Book"/>
                <a:cs typeface="Franklin Gothic Book"/>
              </a:rPr>
              <a:t>т</a:t>
            </a:r>
            <a:r>
              <a:rPr sz="8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с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я</a:t>
            </a:r>
            <a:r>
              <a:rPr sz="8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вывод о недостижении</a:t>
            </a:r>
            <a:r>
              <a:rPr sz="800" spc="-50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уст</a:t>
            </a:r>
            <a:r>
              <a:rPr sz="8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а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нов</a:t>
            </a:r>
            <a:r>
              <a:rPr sz="8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л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енного</a:t>
            </a:r>
            <a:r>
              <a:rPr sz="800" spc="-3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уровня</a:t>
            </a:r>
            <a:r>
              <a:rPr sz="800" spc="-20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к</a:t>
            </a:r>
            <a:r>
              <a:rPr sz="8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а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чества</a:t>
            </a:r>
            <a:r>
              <a:rPr sz="800" spc="-1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в</a:t>
            </a:r>
            <a:r>
              <a:rPr sz="8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с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его портфе</a:t>
            </a:r>
            <a:r>
              <a:rPr sz="8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л</a:t>
            </a:r>
            <a:r>
              <a:rPr sz="800" dirty="0">
                <a:solidFill>
                  <a:srgbClr val="414142"/>
                </a:solidFill>
                <a:latin typeface="Franklin Gothic Book"/>
                <a:cs typeface="Franklin Gothic Book"/>
              </a:rPr>
              <a:t>я.</a:t>
            </a:r>
            <a:endParaRPr sz="800" dirty="0">
              <a:latin typeface="Franklin Gothic Book"/>
              <a:cs typeface="Franklin Gothic 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046723" y="975197"/>
            <a:ext cx="59817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Ре</a:t>
            </a: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900" b="1" spc="-4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900" b="1" spc="5" dirty="0">
                <a:solidFill>
                  <a:srgbClr val="414142"/>
                </a:solidFill>
                <a:latin typeface="Arial"/>
                <a:cs typeface="Arial"/>
              </a:rPr>
              <a:t>ь</a:t>
            </a:r>
            <a:r>
              <a:rPr sz="900" b="1" spc="-3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900" b="1" spc="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059551" y="1131442"/>
            <a:ext cx="2080895" cy="0"/>
          </a:xfrm>
          <a:custGeom>
            <a:avLst/>
            <a:gdLst/>
            <a:ahLst/>
            <a:cxnLst/>
            <a:rect l="l" t="t" r="r" b="b"/>
            <a:pathLst>
              <a:path w="2080895">
                <a:moveTo>
                  <a:pt x="0" y="0"/>
                </a:moveTo>
                <a:lnTo>
                  <a:pt x="2080514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896358" y="2276855"/>
            <a:ext cx="1044575" cy="0"/>
          </a:xfrm>
          <a:custGeom>
            <a:avLst/>
            <a:gdLst/>
            <a:ahLst/>
            <a:cxnLst/>
            <a:rect l="l" t="t" r="r" b="b"/>
            <a:pathLst>
              <a:path w="1044575">
                <a:moveTo>
                  <a:pt x="0" y="0"/>
                </a:moveTo>
                <a:lnTo>
                  <a:pt x="1044066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059551" y="2276855"/>
            <a:ext cx="2080895" cy="0"/>
          </a:xfrm>
          <a:custGeom>
            <a:avLst/>
            <a:gdLst/>
            <a:ahLst/>
            <a:cxnLst/>
            <a:rect l="l" t="t" r="r" b="b"/>
            <a:pathLst>
              <a:path w="2080895">
                <a:moveTo>
                  <a:pt x="0" y="0"/>
                </a:moveTo>
                <a:lnTo>
                  <a:pt x="208051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896358" y="3663696"/>
            <a:ext cx="1044575" cy="0"/>
          </a:xfrm>
          <a:custGeom>
            <a:avLst/>
            <a:gdLst/>
            <a:ahLst/>
            <a:cxnLst/>
            <a:rect l="l" t="t" r="r" b="b"/>
            <a:pathLst>
              <a:path w="1044575">
                <a:moveTo>
                  <a:pt x="0" y="0"/>
                </a:moveTo>
                <a:lnTo>
                  <a:pt x="1044066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059551" y="3663696"/>
            <a:ext cx="2080895" cy="0"/>
          </a:xfrm>
          <a:custGeom>
            <a:avLst/>
            <a:gdLst/>
            <a:ahLst/>
            <a:cxnLst/>
            <a:rect l="l" t="t" r="r" b="b"/>
            <a:pathLst>
              <a:path w="2080895">
                <a:moveTo>
                  <a:pt x="0" y="0"/>
                </a:moveTo>
                <a:lnTo>
                  <a:pt x="208051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896358" y="5301234"/>
            <a:ext cx="1044575" cy="0"/>
          </a:xfrm>
          <a:custGeom>
            <a:avLst/>
            <a:gdLst/>
            <a:ahLst/>
            <a:cxnLst/>
            <a:rect l="l" t="t" r="r" b="b"/>
            <a:pathLst>
              <a:path w="1044575">
                <a:moveTo>
                  <a:pt x="0" y="0"/>
                </a:moveTo>
                <a:lnTo>
                  <a:pt x="1044066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059551" y="5301234"/>
            <a:ext cx="2080895" cy="0"/>
          </a:xfrm>
          <a:custGeom>
            <a:avLst/>
            <a:gdLst/>
            <a:ahLst/>
            <a:cxnLst/>
            <a:rect l="l" t="t" r="r" b="b"/>
            <a:pathLst>
              <a:path w="2080895">
                <a:moveTo>
                  <a:pt x="0" y="0"/>
                </a:moveTo>
                <a:lnTo>
                  <a:pt x="208051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939410" y="1245232"/>
            <a:ext cx="799846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100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%</a:t>
            </a:r>
            <a:endParaRPr sz="1000" dirty="0">
              <a:latin typeface="Arial"/>
              <a:cs typeface="Arial"/>
            </a:endParaRPr>
          </a:p>
          <a:p>
            <a:pPr marL="12700" marR="37465">
              <a:lnSpc>
                <a:spcPct val="100000"/>
              </a:lnSpc>
            </a:pP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тов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 по улучшению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естре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130797" y="1178931"/>
            <a:ext cx="176339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тве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ены/оп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ов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рг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ьта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00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ценки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8232393" y="1131442"/>
            <a:ext cx="792480" cy="0"/>
          </a:xfrm>
          <a:custGeom>
            <a:avLst/>
            <a:gdLst/>
            <a:ahLst/>
            <a:cxnLst/>
            <a:rect l="l" t="t" r="r" b="b"/>
            <a:pathLst>
              <a:path w="792479">
                <a:moveTo>
                  <a:pt x="0" y="0"/>
                </a:moveTo>
                <a:lnTo>
                  <a:pt x="791972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232393" y="2276855"/>
            <a:ext cx="792480" cy="0"/>
          </a:xfrm>
          <a:custGeom>
            <a:avLst/>
            <a:gdLst/>
            <a:ahLst/>
            <a:cxnLst/>
            <a:rect l="l" t="t" r="r" b="b"/>
            <a:pathLst>
              <a:path w="792479">
                <a:moveTo>
                  <a:pt x="0" y="0"/>
                </a:moveTo>
                <a:lnTo>
                  <a:pt x="791972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232393" y="3663696"/>
            <a:ext cx="792480" cy="0"/>
          </a:xfrm>
          <a:custGeom>
            <a:avLst/>
            <a:gdLst/>
            <a:ahLst/>
            <a:cxnLst/>
            <a:rect l="l" t="t" r="r" b="b"/>
            <a:pathLst>
              <a:path w="792479">
                <a:moveTo>
                  <a:pt x="0" y="0"/>
                </a:moveTo>
                <a:lnTo>
                  <a:pt x="791972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8219947" y="975197"/>
            <a:ext cx="48514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≈</a:t>
            </a:r>
            <a:r>
              <a:rPr sz="900" b="1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Вре</a:t>
            </a:r>
            <a:r>
              <a:rPr sz="900" b="1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285733" y="1245232"/>
            <a:ext cx="5029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,5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ча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са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134227" y="2314057"/>
            <a:ext cx="197612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те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ьно</a:t>
            </a:r>
            <a:r>
              <a:rPr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зап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нен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чек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-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«Управ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та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улучшений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»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(пр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ожен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3.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);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134227" y="2923657"/>
            <a:ext cx="1815464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Чл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енами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ППК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выбр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ны</a:t>
            </a:r>
            <a:r>
              <a:rPr sz="1000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0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%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2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зов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нных</a:t>
            </a:r>
            <a:r>
              <a:rPr sz="1000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проектов по улучшению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бс</a:t>
            </a:r>
            <a:r>
              <a:rPr sz="1000" spc="-4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я;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285733" y="2445121"/>
            <a:ext cx="5029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spc="-5" dirty="0">
                <a:solidFill>
                  <a:srgbClr val="414142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,5</a:t>
            </a:r>
            <a:r>
              <a:rPr sz="100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939410" y="3666480"/>
            <a:ext cx="967740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0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%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2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зов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нных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проектов по улучшению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те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г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20" dirty="0" err="1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134227" y="3659495"/>
            <a:ext cx="2059305" cy="1066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1915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нены чек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ты</a:t>
            </a:r>
            <a:r>
              <a:rPr sz="1000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там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(пр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ожен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3.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2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)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 Оконч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те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ьно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зап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нен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чек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«Управ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оек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нения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ми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»;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 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тве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ены/оп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ов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рг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ьта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00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ценки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(пр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верка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134227" y="4726549"/>
            <a:ext cx="153543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выпо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нения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нд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ат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):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219693" y="5031349"/>
            <a:ext cx="6096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u="dash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285733" y="3720074"/>
            <a:ext cx="3994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2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978146" y="5411306"/>
            <a:ext cx="6350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endParaRPr sz="9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134227" y="5356215"/>
            <a:ext cx="1864360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г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Ме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4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ма</a:t>
            </a:r>
            <a:r>
              <a:rPr sz="1000" spc="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пра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ю</a:t>
            </a:r>
            <a:endParaRPr sz="1000" dirty="0">
              <a:latin typeface="Arial"/>
              <a:cs typeface="Arial"/>
            </a:endParaRPr>
          </a:p>
          <a:p>
            <a:pPr marL="12700" marR="300355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«Управ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оек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та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улучшений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»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285733" y="5356215"/>
            <a:ext cx="3994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2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6" name="object 62">
            <a:extLst>
              <a:ext uri="{FF2B5EF4-FFF2-40B4-BE49-F238E27FC236}">
                <a16:creationId xmlns:a16="http://schemas.microsoft.com/office/drawing/2014/main" xmlns="" id="{E2E1A232-2062-4E74-89CE-54D8D2851DE2}"/>
              </a:ext>
            </a:extLst>
          </p:cNvPr>
          <p:cNvSpPr txBox="1"/>
          <p:nvPr/>
        </p:nvSpPr>
        <p:spPr>
          <a:xfrm>
            <a:off x="4967901" y="2379234"/>
            <a:ext cx="799846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100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%</a:t>
            </a:r>
            <a:endParaRPr sz="1000" dirty="0">
              <a:latin typeface="Arial"/>
              <a:cs typeface="Arial"/>
            </a:endParaRPr>
          </a:p>
          <a:p>
            <a:pPr marL="12700" marR="37465">
              <a:lnSpc>
                <a:spcPct val="100000"/>
              </a:lnSpc>
            </a:pP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тов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 по улучшению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естре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8" name="object 8">
            <a:extLst>
              <a:ext uri="{FF2B5EF4-FFF2-40B4-BE49-F238E27FC236}">
                <a16:creationId xmlns:a16="http://schemas.microsoft.com/office/drawing/2014/main" xmlns="" id="{F866A3F3-AB73-4022-84BA-0CBC3E1AB0BA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629400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11</a:t>
            </a:fld>
            <a:endParaRPr sz="1400" b="1" spc="-1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193038"/>
            <a:ext cx="7325233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363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7</a:t>
            </a:r>
            <a:r>
              <a:rPr spc="-10" dirty="0">
                <a:latin typeface="Arial"/>
                <a:cs typeface="Arial"/>
              </a:rPr>
              <a:t>.</a:t>
            </a:r>
            <a:r>
              <a:rPr lang="ru-RU" dirty="0">
                <a:latin typeface="Arial"/>
                <a:cs typeface="Arial"/>
              </a:rPr>
              <a:t>2</a:t>
            </a:r>
            <a:r>
              <a:rPr dirty="0"/>
              <a:t>.</a:t>
            </a:r>
            <a:r>
              <a:rPr spc="-35" dirty="0"/>
              <a:t> </a:t>
            </a:r>
            <a:r>
              <a:rPr dirty="0"/>
              <a:t>По</a:t>
            </a:r>
            <a:r>
              <a:rPr spc="-30" dirty="0"/>
              <a:t>р</a:t>
            </a:r>
            <a:r>
              <a:rPr dirty="0"/>
              <a:t>я</a:t>
            </a:r>
            <a:r>
              <a:rPr spc="-10" dirty="0"/>
              <a:t>д</a:t>
            </a:r>
            <a:r>
              <a:rPr dirty="0"/>
              <a:t>ок</a:t>
            </a:r>
            <a:r>
              <a:rPr spc="-15" dirty="0"/>
              <a:t> </a:t>
            </a:r>
            <a:r>
              <a:rPr dirty="0"/>
              <a:t>оценки</a:t>
            </a:r>
            <a:r>
              <a:rPr spc="-35" dirty="0"/>
              <a:t> </a:t>
            </a:r>
            <a:r>
              <a:rPr dirty="0"/>
              <a:t>напра</a:t>
            </a:r>
            <a:r>
              <a:rPr spc="-25" dirty="0"/>
              <a:t>в</a:t>
            </a:r>
            <a:r>
              <a:rPr spc="-30" dirty="0"/>
              <a:t>л</a:t>
            </a:r>
            <a:r>
              <a:rPr dirty="0"/>
              <a:t>ения</a:t>
            </a:r>
          </a:p>
          <a:p>
            <a:pPr marL="1103630">
              <a:lnSpc>
                <a:spcPct val="100000"/>
              </a:lnSpc>
            </a:pPr>
            <a:r>
              <a:rPr dirty="0"/>
              <a:t>«</a:t>
            </a:r>
            <a:r>
              <a:rPr lang="ru-RU" dirty="0"/>
              <a:t>Вовлечение, обучение, мотивация персонала</a:t>
            </a:r>
            <a:r>
              <a:rPr dirty="0"/>
              <a:t>»</a:t>
            </a:r>
          </a:p>
        </p:txBody>
      </p:sp>
      <p:sp>
        <p:nvSpPr>
          <p:cNvPr id="6" name="object 6"/>
          <p:cNvSpPr/>
          <p:nvPr/>
        </p:nvSpPr>
        <p:spPr>
          <a:xfrm>
            <a:off x="5920613" y="1756917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108076" y="0"/>
                </a:moveTo>
                <a:lnTo>
                  <a:pt x="65669" y="8636"/>
                </a:lnTo>
                <a:lnTo>
                  <a:pt x="31483" y="31825"/>
                </a:lnTo>
                <a:lnTo>
                  <a:pt x="8444" y="66120"/>
                </a:lnTo>
                <a:lnTo>
                  <a:pt x="27" y="107661"/>
                </a:lnTo>
                <a:lnTo>
                  <a:pt x="0" y="108491"/>
                </a:lnTo>
                <a:lnTo>
                  <a:pt x="1036" y="123079"/>
                </a:lnTo>
                <a:lnTo>
                  <a:pt x="14885" y="162758"/>
                </a:lnTo>
                <a:lnTo>
                  <a:pt x="42160" y="193615"/>
                </a:lnTo>
                <a:lnTo>
                  <a:pt x="79408" y="212184"/>
                </a:lnTo>
                <a:lnTo>
                  <a:pt x="108076" y="216027"/>
                </a:lnTo>
                <a:lnTo>
                  <a:pt x="108385" y="216026"/>
                </a:lnTo>
                <a:lnTo>
                  <a:pt x="150272" y="207450"/>
                </a:lnTo>
                <a:lnTo>
                  <a:pt x="184488" y="184286"/>
                </a:lnTo>
                <a:lnTo>
                  <a:pt x="207563" y="150005"/>
                </a:lnTo>
                <a:lnTo>
                  <a:pt x="215998" y="108491"/>
                </a:lnTo>
                <a:lnTo>
                  <a:pt x="216025" y="107661"/>
                </a:lnTo>
                <a:lnTo>
                  <a:pt x="214989" y="93044"/>
                </a:lnTo>
                <a:lnTo>
                  <a:pt x="201144" y="53305"/>
                </a:lnTo>
                <a:lnTo>
                  <a:pt x="173890" y="22420"/>
                </a:lnTo>
                <a:lnTo>
                  <a:pt x="136690" y="3843"/>
                </a:lnTo>
                <a:lnTo>
                  <a:pt x="1080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20613" y="1756917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108077"/>
                </a:moveTo>
                <a:lnTo>
                  <a:pt x="8445" y="66120"/>
                </a:lnTo>
                <a:lnTo>
                  <a:pt x="31484" y="31825"/>
                </a:lnTo>
                <a:lnTo>
                  <a:pt x="65670" y="8636"/>
                </a:lnTo>
                <a:lnTo>
                  <a:pt x="107557" y="1"/>
                </a:lnTo>
                <a:lnTo>
                  <a:pt x="108076" y="0"/>
                </a:lnTo>
                <a:lnTo>
                  <a:pt x="122680" y="982"/>
                </a:lnTo>
                <a:lnTo>
                  <a:pt x="136691" y="3843"/>
                </a:lnTo>
                <a:lnTo>
                  <a:pt x="173891" y="22420"/>
                </a:lnTo>
                <a:lnTo>
                  <a:pt x="201145" y="53305"/>
                </a:lnTo>
                <a:lnTo>
                  <a:pt x="214990" y="93044"/>
                </a:lnTo>
                <a:lnTo>
                  <a:pt x="216026" y="108077"/>
                </a:lnTo>
                <a:lnTo>
                  <a:pt x="215043" y="122688"/>
                </a:lnTo>
                <a:lnTo>
                  <a:pt x="212180" y="136707"/>
                </a:lnTo>
                <a:lnTo>
                  <a:pt x="193590" y="173923"/>
                </a:lnTo>
                <a:lnTo>
                  <a:pt x="162702" y="201178"/>
                </a:lnTo>
                <a:lnTo>
                  <a:pt x="122986" y="215002"/>
                </a:lnTo>
                <a:lnTo>
                  <a:pt x="108076" y="216027"/>
                </a:lnTo>
                <a:lnTo>
                  <a:pt x="93444" y="215044"/>
                </a:lnTo>
                <a:lnTo>
                  <a:pt x="79409" y="212184"/>
                </a:lnTo>
                <a:lnTo>
                  <a:pt x="42161" y="193615"/>
                </a:lnTo>
                <a:lnTo>
                  <a:pt x="14886" y="162758"/>
                </a:lnTo>
                <a:lnTo>
                  <a:pt x="1036" y="123079"/>
                </a:lnTo>
                <a:lnTo>
                  <a:pt x="0" y="10807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44551" y="975197"/>
            <a:ext cx="75247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5" dirty="0">
                <a:solidFill>
                  <a:srgbClr val="414142"/>
                </a:solidFill>
                <a:latin typeface="Arial"/>
                <a:cs typeface="Arial"/>
              </a:rPr>
              <a:t>Ш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г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900" b="1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оце</a:t>
            </a: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900" b="1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9130" y="4941315"/>
            <a:ext cx="1080135" cy="1080135"/>
          </a:xfrm>
          <a:custGeom>
            <a:avLst/>
            <a:gdLst/>
            <a:ahLst/>
            <a:cxnLst/>
            <a:rect l="l" t="t" r="r" b="b"/>
            <a:pathLst>
              <a:path w="1080135" h="1080135">
                <a:moveTo>
                  <a:pt x="1080008" y="0"/>
                </a:moveTo>
                <a:lnTo>
                  <a:pt x="0" y="0"/>
                </a:lnTo>
                <a:lnTo>
                  <a:pt x="0" y="962545"/>
                </a:lnTo>
                <a:lnTo>
                  <a:pt x="540004" y="1079969"/>
                </a:lnTo>
                <a:lnTo>
                  <a:pt x="1080008" y="962545"/>
                </a:lnTo>
                <a:lnTo>
                  <a:pt x="1080008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9130" y="4941315"/>
            <a:ext cx="1080135" cy="1080135"/>
          </a:xfrm>
          <a:custGeom>
            <a:avLst/>
            <a:gdLst/>
            <a:ahLst/>
            <a:cxnLst/>
            <a:rect l="l" t="t" r="r" b="b"/>
            <a:pathLst>
              <a:path w="1080135" h="1080135">
                <a:moveTo>
                  <a:pt x="1080008" y="0"/>
                </a:moveTo>
                <a:lnTo>
                  <a:pt x="1080008" y="962545"/>
                </a:lnTo>
                <a:lnTo>
                  <a:pt x="540004" y="1079969"/>
                </a:lnTo>
                <a:lnTo>
                  <a:pt x="0" y="962545"/>
                </a:lnTo>
                <a:lnTo>
                  <a:pt x="0" y="0"/>
                </a:lnTo>
                <a:lnTo>
                  <a:pt x="1080008" y="0"/>
                </a:lnTo>
                <a:close/>
              </a:path>
            </a:pathLst>
          </a:custGeom>
          <a:ln w="9525">
            <a:solidFill>
              <a:srgbClr val="F37C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9130" y="3558413"/>
            <a:ext cx="1080135" cy="1433195"/>
          </a:xfrm>
          <a:custGeom>
            <a:avLst/>
            <a:gdLst/>
            <a:ahLst/>
            <a:cxnLst/>
            <a:rect l="l" t="t" r="r" b="b"/>
            <a:pathLst>
              <a:path w="1080135" h="1433195">
                <a:moveTo>
                  <a:pt x="1080008" y="0"/>
                </a:moveTo>
                <a:lnTo>
                  <a:pt x="0" y="0"/>
                </a:lnTo>
                <a:lnTo>
                  <a:pt x="0" y="1320419"/>
                </a:lnTo>
                <a:lnTo>
                  <a:pt x="540004" y="1433068"/>
                </a:lnTo>
                <a:lnTo>
                  <a:pt x="1080008" y="1320419"/>
                </a:lnTo>
                <a:lnTo>
                  <a:pt x="1080008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9130" y="3558413"/>
            <a:ext cx="1080135" cy="1433195"/>
          </a:xfrm>
          <a:custGeom>
            <a:avLst/>
            <a:gdLst/>
            <a:ahLst/>
            <a:cxnLst/>
            <a:rect l="l" t="t" r="r" b="b"/>
            <a:pathLst>
              <a:path w="1080135" h="1433195">
                <a:moveTo>
                  <a:pt x="1080008" y="0"/>
                </a:moveTo>
                <a:lnTo>
                  <a:pt x="1080008" y="1320419"/>
                </a:lnTo>
                <a:lnTo>
                  <a:pt x="540004" y="1433068"/>
                </a:lnTo>
                <a:lnTo>
                  <a:pt x="0" y="1320419"/>
                </a:lnTo>
                <a:lnTo>
                  <a:pt x="0" y="0"/>
                </a:lnTo>
                <a:lnTo>
                  <a:pt x="1080008" y="0"/>
                </a:lnTo>
                <a:close/>
              </a:path>
            </a:pathLst>
          </a:custGeom>
          <a:ln w="9525">
            <a:solidFill>
              <a:srgbClr val="F37C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9130" y="2493010"/>
            <a:ext cx="1080135" cy="1080135"/>
          </a:xfrm>
          <a:custGeom>
            <a:avLst/>
            <a:gdLst/>
            <a:ahLst/>
            <a:cxnLst/>
            <a:rect l="l" t="t" r="r" b="b"/>
            <a:pathLst>
              <a:path w="1080135" h="1080135">
                <a:moveTo>
                  <a:pt x="1080008" y="0"/>
                </a:moveTo>
                <a:lnTo>
                  <a:pt x="0" y="0"/>
                </a:lnTo>
                <a:lnTo>
                  <a:pt x="0" y="972057"/>
                </a:lnTo>
                <a:lnTo>
                  <a:pt x="540004" y="1080007"/>
                </a:lnTo>
                <a:lnTo>
                  <a:pt x="1080008" y="972057"/>
                </a:lnTo>
                <a:lnTo>
                  <a:pt x="1080008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9130" y="2493010"/>
            <a:ext cx="1080135" cy="1080135"/>
          </a:xfrm>
          <a:custGeom>
            <a:avLst/>
            <a:gdLst/>
            <a:ahLst/>
            <a:cxnLst/>
            <a:rect l="l" t="t" r="r" b="b"/>
            <a:pathLst>
              <a:path w="1080135" h="1080135">
                <a:moveTo>
                  <a:pt x="1080008" y="0"/>
                </a:moveTo>
                <a:lnTo>
                  <a:pt x="1080008" y="972057"/>
                </a:lnTo>
                <a:lnTo>
                  <a:pt x="540004" y="1080007"/>
                </a:lnTo>
                <a:lnTo>
                  <a:pt x="0" y="972057"/>
                </a:lnTo>
                <a:lnTo>
                  <a:pt x="0" y="0"/>
                </a:lnTo>
                <a:lnTo>
                  <a:pt x="1080008" y="0"/>
                </a:lnTo>
                <a:close/>
              </a:path>
            </a:pathLst>
          </a:custGeom>
          <a:ln w="9525">
            <a:solidFill>
              <a:srgbClr val="F37C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9130" y="1176019"/>
            <a:ext cx="1080135" cy="1372235"/>
          </a:xfrm>
          <a:custGeom>
            <a:avLst/>
            <a:gdLst/>
            <a:ahLst/>
            <a:cxnLst/>
            <a:rect l="l" t="t" r="r" b="b"/>
            <a:pathLst>
              <a:path w="1080135" h="1372235">
                <a:moveTo>
                  <a:pt x="1080008" y="0"/>
                </a:moveTo>
                <a:lnTo>
                  <a:pt x="0" y="0"/>
                </a:lnTo>
                <a:lnTo>
                  <a:pt x="0" y="1276222"/>
                </a:lnTo>
                <a:lnTo>
                  <a:pt x="540004" y="1372234"/>
                </a:lnTo>
                <a:lnTo>
                  <a:pt x="1080008" y="1276222"/>
                </a:lnTo>
                <a:lnTo>
                  <a:pt x="1080008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9130" y="1176019"/>
            <a:ext cx="1080135" cy="1372235"/>
          </a:xfrm>
          <a:custGeom>
            <a:avLst/>
            <a:gdLst/>
            <a:ahLst/>
            <a:cxnLst/>
            <a:rect l="l" t="t" r="r" b="b"/>
            <a:pathLst>
              <a:path w="1080135" h="1372235">
                <a:moveTo>
                  <a:pt x="1080008" y="0"/>
                </a:moveTo>
                <a:lnTo>
                  <a:pt x="1080008" y="1276222"/>
                </a:lnTo>
                <a:lnTo>
                  <a:pt x="540004" y="1372234"/>
                </a:lnTo>
                <a:lnTo>
                  <a:pt x="0" y="1276222"/>
                </a:lnTo>
                <a:lnTo>
                  <a:pt x="0" y="0"/>
                </a:lnTo>
                <a:lnTo>
                  <a:pt x="1080008" y="0"/>
                </a:lnTo>
                <a:close/>
              </a:path>
            </a:pathLst>
          </a:custGeom>
          <a:ln w="9525">
            <a:solidFill>
              <a:srgbClr val="F37C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240" y="1223644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4">
                <a:moveTo>
                  <a:pt x="108006" y="0"/>
                </a:moveTo>
                <a:lnTo>
                  <a:pt x="65733" y="8571"/>
                </a:lnTo>
                <a:lnTo>
                  <a:pt x="31517" y="31708"/>
                </a:lnTo>
                <a:lnTo>
                  <a:pt x="8454" y="65978"/>
                </a:lnTo>
                <a:lnTo>
                  <a:pt x="23" y="107587"/>
                </a:lnTo>
                <a:lnTo>
                  <a:pt x="0" y="108412"/>
                </a:lnTo>
                <a:lnTo>
                  <a:pt x="1041" y="123024"/>
                </a:lnTo>
                <a:lnTo>
                  <a:pt x="14891" y="162746"/>
                </a:lnTo>
                <a:lnTo>
                  <a:pt x="42148" y="193617"/>
                </a:lnTo>
                <a:lnTo>
                  <a:pt x="79364" y="212185"/>
                </a:lnTo>
                <a:lnTo>
                  <a:pt x="108006" y="216026"/>
                </a:lnTo>
                <a:lnTo>
                  <a:pt x="108473" y="216026"/>
                </a:lnTo>
                <a:lnTo>
                  <a:pt x="150352" y="207404"/>
                </a:lnTo>
                <a:lnTo>
                  <a:pt x="184535" y="184218"/>
                </a:lnTo>
                <a:lnTo>
                  <a:pt x="207573" y="149917"/>
                </a:lnTo>
                <a:lnTo>
                  <a:pt x="215988" y="108412"/>
                </a:lnTo>
                <a:lnTo>
                  <a:pt x="216019" y="107587"/>
                </a:lnTo>
                <a:lnTo>
                  <a:pt x="214989" y="92966"/>
                </a:lnTo>
                <a:lnTo>
                  <a:pt x="201158" y="53239"/>
                </a:lnTo>
                <a:lnTo>
                  <a:pt x="173898" y="22385"/>
                </a:lnTo>
                <a:lnTo>
                  <a:pt x="136664" y="3835"/>
                </a:lnTo>
                <a:lnTo>
                  <a:pt x="108006" y="0"/>
                </a:lnTo>
                <a:close/>
              </a:path>
            </a:pathLst>
          </a:custGeom>
          <a:solidFill>
            <a:srgbClr val="DC7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239" y="1223644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4">
                <a:moveTo>
                  <a:pt x="0" y="107950"/>
                </a:moveTo>
                <a:lnTo>
                  <a:pt x="8455" y="65978"/>
                </a:lnTo>
                <a:lnTo>
                  <a:pt x="31518" y="31708"/>
                </a:lnTo>
                <a:lnTo>
                  <a:pt x="65734" y="8571"/>
                </a:lnTo>
                <a:lnTo>
                  <a:pt x="107650" y="0"/>
                </a:lnTo>
                <a:lnTo>
                  <a:pt x="108007" y="0"/>
                </a:lnTo>
                <a:lnTo>
                  <a:pt x="122634" y="980"/>
                </a:lnTo>
                <a:lnTo>
                  <a:pt x="136665" y="3835"/>
                </a:lnTo>
                <a:lnTo>
                  <a:pt x="173899" y="22385"/>
                </a:lnTo>
                <a:lnTo>
                  <a:pt x="201159" y="53239"/>
                </a:lnTo>
                <a:lnTo>
                  <a:pt x="214990" y="92966"/>
                </a:lnTo>
                <a:lnTo>
                  <a:pt x="216020" y="107950"/>
                </a:lnTo>
                <a:lnTo>
                  <a:pt x="215039" y="122577"/>
                </a:lnTo>
                <a:lnTo>
                  <a:pt x="212181" y="136609"/>
                </a:lnTo>
                <a:lnTo>
                  <a:pt x="193624" y="173849"/>
                </a:lnTo>
                <a:lnTo>
                  <a:pt x="162773" y="201124"/>
                </a:lnTo>
                <a:lnTo>
                  <a:pt x="123076" y="214983"/>
                </a:lnTo>
                <a:lnTo>
                  <a:pt x="108007" y="216026"/>
                </a:lnTo>
                <a:lnTo>
                  <a:pt x="93388" y="215045"/>
                </a:lnTo>
                <a:lnTo>
                  <a:pt x="79365" y="212185"/>
                </a:lnTo>
                <a:lnTo>
                  <a:pt x="42149" y="193617"/>
                </a:lnTo>
                <a:lnTo>
                  <a:pt x="14891" y="162746"/>
                </a:lnTo>
                <a:lnTo>
                  <a:pt x="1042" y="12302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6723" y="1264021"/>
            <a:ext cx="958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6240" y="2548254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108006" y="0"/>
                </a:moveTo>
                <a:lnTo>
                  <a:pt x="65733" y="8589"/>
                </a:lnTo>
                <a:lnTo>
                  <a:pt x="31517" y="31755"/>
                </a:lnTo>
                <a:lnTo>
                  <a:pt x="8454" y="66031"/>
                </a:lnTo>
                <a:lnTo>
                  <a:pt x="23" y="107588"/>
                </a:lnTo>
                <a:lnTo>
                  <a:pt x="0" y="108412"/>
                </a:lnTo>
                <a:lnTo>
                  <a:pt x="1041" y="123024"/>
                </a:lnTo>
                <a:lnTo>
                  <a:pt x="14891" y="162746"/>
                </a:lnTo>
                <a:lnTo>
                  <a:pt x="42148" y="193617"/>
                </a:lnTo>
                <a:lnTo>
                  <a:pt x="79364" y="212185"/>
                </a:lnTo>
                <a:lnTo>
                  <a:pt x="108006" y="216027"/>
                </a:lnTo>
                <a:lnTo>
                  <a:pt x="108473" y="216026"/>
                </a:lnTo>
                <a:lnTo>
                  <a:pt x="150352" y="207404"/>
                </a:lnTo>
                <a:lnTo>
                  <a:pt x="184535" y="184218"/>
                </a:lnTo>
                <a:lnTo>
                  <a:pt x="207573" y="149917"/>
                </a:lnTo>
                <a:lnTo>
                  <a:pt x="215988" y="108412"/>
                </a:lnTo>
                <a:lnTo>
                  <a:pt x="216019" y="107588"/>
                </a:lnTo>
                <a:lnTo>
                  <a:pt x="214989" y="92993"/>
                </a:lnTo>
                <a:lnTo>
                  <a:pt x="201158" y="53296"/>
                </a:lnTo>
                <a:lnTo>
                  <a:pt x="173898" y="22424"/>
                </a:lnTo>
                <a:lnTo>
                  <a:pt x="136664" y="3844"/>
                </a:lnTo>
                <a:lnTo>
                  <a:pt x="108006" y="0"/>
                </a:lnTo>
                <a:close/>
              </a:path>
            </a:pathLst>
          </a:custGeom>
          <a:solidFill>
            <a:srgbClr val="DC7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239" y="2548254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107950"/>
                </a:moveTo>
                <a:lnTo>
                  <a:pt x="8455" y="66031"/>
                </a:lnTo>
                <a:lnTo>
                  <a:pt x="31518" y="31755"/>
                </a:lnTo>
                <a:lnTo>
                  <a:pt x="65734" y="8589"/>
                </a:lnTo>
                <a:lnTo>
                  <a:pt x="107650" y="0"/>
                </a:lnTo>
                <a:lnTo>
                  <a:pt x="108007" y="0"/>
                </a:lnTo>
                <a:lnTo>
                  <a:pt x="122634" y="982"/>
                </a:lnTo>
                <a:lnTo>
                  <a:pt x="136665" y="3844"/>
                </a:lnTo>
                <a:lnTo>
                  <a:pt x="173899" y="22424"/>
                </a:lnTo>
                <a:lnTo>
                  <a:pt x="201159" y="53296"/>
                </a:lnTo>
                <a:lnTo>
                  <a:pt x="214990" y="92993"/>
                </a:lnTo>
                <a:lnTo>
                  <a:pt x="216020" y="107950"/>
                </a:lnTo>
                <a:lnTo>
                  <a:pt x="215039" y="122577"/>
                </a:lnTo>
                <a:lnTo>
                  <a:pt x="212181" y="136609"/>
                </a:lnTo>
                <a:lnTo>
                  <a:pt x="193624" y="173849"/>
                </a:lnTo>
                <a:lnTo>
                  <a:pt x="162773" y="201124"/>
                </a:lnTo>
                <a:lnTo>
                  <a:pt x="123076" y="214983"/>
                </a:lnTo>
                <a:lnTo>
                  <a:pt x="108007" y="216027"/>
                </a:lnTo>
                <a:lnTo>
                  <a:pt x="93388" y="215045"/>
                </a:lnTo>
                <a:lnTo>
                  <a:pt x="79365" y="212185"/>
                </a:lnTo>
                <a:lnTo>
                  <a:pt x="42149" y="193617"/>
                </a:lnTo>
                <a:lnTo>
                  <a:pt x="14891" y="162746"/>
                </a:lnTo>
                <a:lnTo>
                  <a:pt x="1042" y="12302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6723" y="2589012"/>
            <a:ext cx="958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240" y="3613658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108006" y="0"/>
                </a:moveTo>
                <a:lnTo>
                  <a:pt x="65733" y="8571"/>
                </a:lnTo>
                <a:lnTo>
                  <a:pt x="31517" y="31708"/>
                </a:lnTo>
                <a:lnTo>
                  <a:pt x="8454" y="65978"/>
                </a:lnTo>
                <a:lnTo>
                  <a:pt x="23" y="107587"/>
                </a:lnTo>
                <a:lnTo>
                  <a:pt x="0" y="108412"/>
                </a:lnTo>
                <a:lnTo>
                  <a:pt x="1041" y="123024"/>
                </a:lnTo>
                <a:lnTo>
                  <a:pt x="14891" y="162746"/>
                </a:lnTo>
                <a:lnTo>
                  <a:pt x="42148" y="193617"/>
                </a:lnTo>
                <a:lnTo>
                  <a:pt x="79364" y="212185"/>
                </a:lnTo>
                <a:lnTo>
                  <a:pt x="108006" y="216027"/>
                </a:lnTo>
                <a:lnTo>
                  <a:pt x="108473" y="216026"/>
                </a:lnTo>
                <a:lnTo>
                  <a:pt x="150352" y="207404"/>
                </a:lnTo>
                <a:lnTo>
                  <a:pt x="184535" y="184218"/>
                </a:lnTo>
                <a:lnTo>
                  <a:pt x="207573" y="149917"/>
                </a:lnTo>
                <a:lnTo>
                  <a:pt x="215988" y="108412"/>
                </a:lnTo>
                <a:lnTo>
                  <a:pt x="216019" y="107587"/>
                </a:lnTo>
                <a:lnTo>
                  <a:pt x="214989" y="92966"/>
                </a:lnTo>
                <a:lnTo>
                  <a:pt x="201158" y="53239"/>
                </a:lnTo>
                <a:lnTo>
                  <a:pt x="173898" y="22385"/>
                </a:lnTo>
                <a:lnTo>
                  <a:pt x="136664" y="3835"/>
                </a:lnTo>
                <a:lnTo>
                  <a:pt x="108006" y="0"/>
                </a:lnTo>
                <a:close/>
              </a:path>
            </a:pathLst>
          </a:custGeom>
          <a:solidFill>
            <a:srgbClr val="DC7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239" y="3613658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107950"/>
                </a:moveTo>
                <a:lnTo>
                  <a:pt x="8455" y="65978"/>
                </a:lnTo>
                <a:lnTo>
                  <a:pt x="31518" y="31708"/>
                </a:lnTo>
                <a:lnTo>
                  <a:pt x="65734" y="8571"/>
                </a:lnTo>
                <a:lnTo>
                  <a:pt x="107650" y="0"/>
                </a:lnTo>
                <a:lnTo>
                  <a:pt x="108007" y="0"/>
                </a:lnTo>
                <a:lnTo>
                  <a:pt x="122634" y="980"/>
                </a:lnTo>
                <a:lnTo>
                  <a:pt x="136665" y="3835"/>
                </a:lnTo>
                <a:lnTo>
                  <a:pt x="173899" y="22385"/>
                </a:lnTo>
                <a:lnTo>
                  <a:pt x="201159" y="53239"/>
                </a:lnTo>
                <a:lnTo>
                  <a:pt x="214990" y="92966"/>
                </a:lnTo>
                <a:lnTo>
                  <a:pt x="216020" y="107950"/>
                </a:lnTo>
                <a:lnTo>
                  <a:pt x="215039" y="122577"/>
                </a:lnTo>
                <a:lnTo>
                  <a:pt x="212181" y="136609"/>
                </a:lnTo>
                <a:lnTo>
                  <a:pt x="193624" y="173849"/>
                </a:lnTo>
                <a:lnTo>
                  <a:pt x="162773" y="201124"/>
                </a:lnTo>
                <a:lnTo>
                  <a:pt x="123076" y="214983"/>
                </a:lnTo>
                <a:lnTo>
                  <a:pt x="108007" y="216027"/>
                </a:lnTo>
                <a:lnTo>
                  <a:pt x="93388" y="215045"/>
                </a:lnTo>
                <a:lnTo>
                  <a:pt x="79365" y="212185"/>
                </a:lnTo>
                <a:lnTo>
                  <a:pt x="42149" y="193617"/>
                </a:lnTo>
                <a:lnTo>
                  <a:pt x="14891" y="162746"/>
                </a:lnTo>
                <a:lnTo>
                  <a:pt x="1042" y="12302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6723" y="3654542"/>
            <a:ext cx="958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240" y="4996560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108006" y="0"/>
                </a:moveTo>
                <a:lnTo>
                  <a:pt x="65733" y="8571"/>
                </a:lnTo>
                <a:lnTo>
                  <a:pt x="31517" y="31708"/>
                </a:lnTo>
                <a:lnTo>
                  <a:pt x="8454" y="65978"/>
                </a:lnTo>
                <a:lnTo>
                  <a:pt x="23" y="107587"/>
                </a:lnTo>
                <a:lnTo>
                  <a:pt x="0" y="108412"/>
                </a:lnTo>
                <a:lnTo>
                  <a:pt x="1041" y="123024"/>
                </a:lnTo>
                <a:lnTo>
                  <a:pt x="14891" y="162746"/>
                </a:lnTo>
                <a:lnTo>
                  <a:pt x="42148" y="193617"/>
                </a:lnTo>
                <a:lnTo>
                  <a:pt x="79364" y="212185"/>
                </a:lnTo>
                <a:lnTo>
                  <a:pt x="108006" y="216026"/>
                </a:lnTo>
                <a:lnTo>
                  <a:pt x="108473" y="216026"/>
                </a:lnTo>
                <a:lnTo>
                  <a:pt x="150352" y="207404"/>
                </a:lnTo>
                <a:lnTo>
                  <a:pt x="184535" y="184218"/>
                </a:lnTo>
                <a:lnTo>
                  <a:pt x="207573" y="149917"/>
                </a:lnTo>
                <a:lnTo>
                  <a:pt x="215988" y="108412"/>
                </a:lnTo>
                <a:lnTo>
                  <a:pt x="216019" y="107587"/>
                </a:lnTo>
                <a:lnTo>
                  <a:pt x="214989" y="92966"/>
                </a:lnTo>
                <a:lnTo>
                  <a:pt x="201158" y="53239"/>
                </a:lnTo>
                <a:lnTo>
                  <a:pt x="173898" y="22385"/>
                </a:lnTo>
                <a:lnTo>
                  <a:pt x="136664" y="3835"/>
                </a:lnTo>
                <a:lnTo>
                  <a:pt x="108006" y="0"/>
                </a:lnTo>
                <a:close/>
              </a:path>
            </a:pathLst>
          </a:custGeom>
          <a:solidFill>
            <a:srgbClr val="DC7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239" y="4996560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107950"/>
                </a:moveTo>
                <a:lnTo>
                  <a:pt x="8455" y="65978"/>
                </a:lnTo>
                <a:lnTo>
                  <a:pt x="31518" y="31708"/>
                </a:lnTo>
                <a:lnTo>
                  <a:pt x="65734" y="8571"/>
                </a:lnTo>
                <a:lnTo>
                  <a:pt x="107650" y="0"/>
                </a:lnTo>
                <a:lnTo>
                  <a:pt x="108007" y="0"/>
                </a:lnTo>
                <a:lnTo>
                  <a:pt x="122634" y="980"/>
                </a:lnTo>
                <a:lnTo>
                  <a:pt x="136665" y="3835"/>
                </a:lnTo>
                <a:lnTo>
                  <a:pt x="173899" y="22385"/>
                </a:lnTo>
                <a:lnTo>
                  <a:pt x="201159" y="53239"/>
                </a:lnTo>
                <a:lnTo>
                  <a:pt x="214990" y="92966"/>
                </a:lnTo>
                <a:lnTo>
                  <a:pt x="216020" y="107950"/>
                </a:lnTo>
                <a:lnTo>
                  <a:pt x="215039" y="122577"/>
                </a:lnTo>
                <a:lnTo>
                  <a:pt x="212181" y="136609"/>
                </a:lnTo>
                <a:lnTo>
                  <a:pt x="193624" y="173849"/>
                </a:lnTo>
                <a:lnTo>
                  <a:pt x="162773" y="201124"/>
                </a:lnTo>
                <a:lnTo>
                  <a:pt x="123076" y="214983"/>
                </a:lnTo>
                <a:lnTo>
                  <a:pt x="108007" y="216026"/>
                </a:lnTo>
                <a:lnTo>
                  <a:pt x="93388" y="215045"/>
                </a:lnTo>
                <a:lnTo>
                  <a:pt x="79365" y="212185"/>
                </a:lnTo>
                <a:lnTo>
                  <a:pt x="42149" y="193617"/>
                </a:lnTo>
                <a:lnTo>
                  <a:pt x="14891" y="162746"/>
                </a:lnTo>
                <a:lnTo>
                  <a:pt x="1042" y="12302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6723" y="5037699"/>
            <a:ext cx="958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66179" y="1131442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0" y="0"/>
                </a:moveTo>
                <a:lnTo>
                  <a:pt x="1080008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45491" y="1464655"/>
            <a:ext cx="1148080" cy="551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</a:pPr>
            <a:r>
              <a:rPr sz="900" b="1" spc="-15" dirty="0">
                <a:latin typeface="Arial"/>
                <a:cs typeface="Arial"/>
              </a:rPr>
              <a:t>А</a:t>
            </a:r>
            <a:r>
              <a:rPr sz="900" b="1" spc="-5" dirty="0">
                <a:latin typeface="Arial"/>
                <a:cs typeface="Arial"/>
              </a:rPr>
              <a:t>н</a:t>
            </a:r>
            <a:r>
              <a:rPr sz="900" b="1" dirty="0">
                <a:latin typeface="Arial"/>
                <a:cs typeface="Arial"/>
              </a:rPr>
              <a:t>ализ а</a:t>
            </a:r>
            <a:r>
              <a:rPr sz="900" b="1" spc="-5" dirty="0">
                <a:latin typeface="Arial"/>
                <a:cs typeface="Arial"/>
              </a:rPr>
              <a:t>г</a:t>
            </a:r>
            <a:r>
              <a:rPr sz="900" b="1" dirty="0">
                <a:latin typeface="Arial"/>
                <a:cs typeface="Arial"/>
              </a:rPr>
              <a:t>и</a:t>
            </a:r>
            <a:r>
              <a:rPr sz="900" b="1" spc="-3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ац</a:t>
            </a:r>
            <a:r>
              <a:rPr sz="900" b="1" spc="-5" dirty="0">
                <a:latin typeface="Arial"/>
                <a:cs typeface="Arial"/>
              </a:rPr>
              <a:t>и</a:t>
            </a:r>
            <a:r>
              <a:rPr sz="900" b="1" dirty="0">
                <a:latin typeface="Arial"/>
                <a:cs typeface="Arial"/>
              </a:rPr>
              <a:t>он</a:t>
            </a:r>
            <a:r>
              <a:rPr sz="900" b="1" spc="-10" dirty="0">
                <a:latin typeface="Arial"/>
                <a:cs typeface="Arial"/>
              </a:rPr>
              <a:t>н</a:t>
            </a:r>
            <a:r>
              <a:rPr sz="900" b="1" dirty="0">
                <a:latin typeface="Arial"/>
                <a:cs typeface="Arial"/>
              </a:rPr>
              <a:t>ых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и </a:t>
            </a:r>
            <a:r>
              <a:rPr sz="900" b="1" spc="5" dirty="0">
                <a:latin typeface="Arial"/>
                <a:cs typeface="Arial"/>
              </a:rPr>
              <a:t>к</a:t>
            </a:r>
            <a:r>
              <a:rPr sz="900" b="1" dirty="0">
                <a:latin typeface="Arial"/>
                <a:cs typeface="Arial"/>
              </a:rPr>
              <a:t>о</a:t>
            </a:r>
            <a:r>
              <a:rPr sz="900" b="1" spc="-5" dirty="0">
                <a:latin typeface="Arial"/>
                <a:cs typeface="Arial"/>
              </a:rPr>
              <a:t>м</a:t>
            </a:r>
            <a:r>
              <a:rPr sz="900" b="1" spc="-10" dirty="0">
                <a:latin typeface="Arial"/>
                <a:cs typeface="Arial"/>
              </a:rPr>
              <a:t>м</a:t>
            </a:r>
            <a:r>
              <a:rPr sz="900" b="1" spc="-45" dirty="0">
                <a:latin typeface="Arial"/>
                <a:cs typeface="Arial"/>
              </a:rPr>
              <a:t>у</a:t>
            </a:r>
            <a:r>
              <a:rPr sz="900" b="1" spc="-5" dirty="0">
                <a:latin typeface="Arial"/>
                <a:cs typeface="Arial"/>
              </a:rPr>
              <a:t>н</a:t>
            </a:r>
            <a:r>
              <a:rPr sz="900" b="1" dirty="0">
                <a:latin typeface="Arial"/>
                <a:cs typeface="Arial"/>
              </a:rPr>
              <a:t>икац</a:t>
            </a:r>
            <a:r>
              <a:rPr sz="900" b="1" spc="-5" dirty="0">
                <a:latin typeface="Arial"/>
                <a:cs typeface="Arial"/>
              </a:rPr>
              <a:t>и</a:t>
            </a:r>
            <a:r>
              <a:rPr sz="900" b="1" dirty="0">
                <a:latin typeface="Arial"/>
                <a:cs typeface="Arial"/>
              </a:rPr>
              <a:t>он</a:t>
            </a:r>
            <a:r>
              <a:rPr sz="900" b="1" spc="-10" dirty="0">
                <a:latin typeface="Arial"/>
                <a:cs typeface="Arial"/>
              </a:rPr>
              <a:t>н</a:t>
            </a:r>
            <a:r>
              <a:rPr sz="900" b="1" dirty="0">
                <a:latin typeface="Arial"/>
                <a:cs typeface="Arial"/>
              </a:rPr>
              <a:t>ых </a:t>
            </a:r>
            <a:r>
              <a:rPr sz="900" b="1" spc="-10" dirty="0">
                <a:latin typeface="Arial"/>
                <a:cs typeface="Arial"/>
              </a:rPr>
              <a:t>м</a:t>
            </a:r>
            <a:r>
              <a:rPr sz="900" b="1" dirty="0">
                <a:latin typeface="Arial"/>
                <a:cs typeface="Arial"/>
              </a:rPr>
              <a:t>а</a:t>
            </a:r>
            <a:r>
              <a:rPr sz="900" b="1" spc="-3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ериалов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2488" y="2806156"/>
            <a:ext cx="991235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900" b="1" spc="-15" dirty="0">
                <a:latin typeface="Arial"/>
                <a:cs typeface="Arial"/>
              </a:rPr>
              <a:t>А</a:t>
            </a:r>
            <a:r>
              <a:rPr sz="900" b="1" spc="-5" dirty="0">
                <a:latin typeface="Arial"/>
                <a:cs typeface="Arial"/>
              </a:rPr>
              <a:t>н</a:t>
            </a:r>
            <a:r>
              <a:rPr sz="900" b="1" dirty="0">
                <a:latin typeface="Arial"/>
                <a:cs typeface="Arial"/>
              </a:rPr>
              <a:t>ализ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ра</a:t>
            </a:r>
            <a:r>
              <a:rPr sz="900" b="1" spc="-5" dirty="0">
                <a:latin typeface="Arial"/>
                <a:cs typeface="Arial"/>
              </a:rPr>
              <a:t>б</a:t>
            </a:r>
            <a:r>
              <a:rPr sz="900" b="1" dirty="0">
                <a:latin typeface="Arial"/>
                <a:cs typeface="Arial"/>
              </a:rPr>
              <a:t>о</a:t>
            </a:r>
            <a:r>
              <a:rPr sz="900" b="1" spc="-3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ы</a:t>
            </a:r>
            <a:r>
              <a:rPr sz="900" b="1" spc="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с ППУ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lang="ru-RU" sz="900" b="1" spc="-5" dirty="0">
                <a:latin typeface="Arial"/>
                <a:cs typeface="Arial"/>
              </a:rPr>
              <a:t>в</a:t>
            </a:r>
            <a:r>
              <a:rPr sz="900" b="1" dirty="0">
                <a:latin typeface="Arial"/>
                <a:cs typeface="Arial"/>
              </a:rPr>
              <a:t> </a:t>
            </a:r>
            <a:r>
              <a:rPr lang="ru-RU" sz="900" b="1" dirty="0" err="1">
                <a:latin typeface="Arial"/>
                <a:cs typeface="Arial"/>
              </a:rPr>
              <a:t>организац</a:t>
            </a:r>
            <a:r>
              <a:rPr sz="900" b="1" dirty="0" err="1">
                <a:latin typeface="Arial"/>
                <a:cs typeface="Arial"/>
              </a:rPr>
              <a:t>ии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1256" y="3854668"/>
            <a:ext cx="894080" cy="414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900" b="1" spc="-15" dirty="0">
                <a:latin typeface="Arial"/>
                <a:cs typeface="Arial"/>
              </a:rPr>
              <a:t>А</a:t>
            </a:r>
            <a:r>
              <a:rPr sz="900" b="1" spc="-5" dirty="0">
                <a:latin typeface="Arial"/>
                <a:cs typeface="Arial"/>
              </a:rPr>
              <a:t>н</a:t>
            </a:r>
            <a:r>
              <a:rPr sz="900" b="1" dirty="0">
                <a:latin typeface="Arial"/>
                <a:cs typeface="Arial"/>
              </a:rPr>
              <a:t>ализ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ра</a:t>
            </a:r>
            <a:r>
              <a:rPr sz="900" b="1" spc="-5" dirty="0">
                <a:latin typeface="Arial"/>
                <a:cs typeface="Arial"/>
              </a:rPr>
              <a:t>б</a:t>
            </a:r>
            <a:r>
              <a:rPr sz="900" b="1" dirty="0">
                <a:latin typeface="Arial"/>
                <a:cs typeface="Arial"/>
              </a:rPr>
              <a:t>о</a:t>
            </a:r>
            <a:r>
              <a:rPr sz="900" b="1" spc="-3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ы и</a:t>
            </a:r>
            <a:r>
              <a:rPr sz="900" b="1" spc="-10" dirty="0">
                <a:latin typeface="Arial"/>
                <a:cs typeface="Arial"/>
              </a:rPr>
              <a:t>н</a:t>
            </a:r>
            <a:r>
              <a:rPr sz="900" b="1" dirty="0">
                <a:latin typeface="Arial"/>
                <a:cs typeface="Arial"/>
              </a:rPr>
              <a:t>с</a:t>
            </a:r>
            <a:r>
              <a:rPr sz="900" b="1" spc="-3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р</a:t>
            </a:r>
            <a:r>
              <a:rPr sz="900" b="1" spc="-45" dirty="0">
                <a:latin typeface="Arial"/>
                <a:cs typeface="Arial"/>
              </a:rPr>
              <a:t>у</a:t>
            </a:r>
            <a:r>
              <a:rPr sz="900" b="1" spc="-10" dirty="0">
                <a:latin typeface="Arial"/>
                <a:cs typeface="Arial"/>
              </a:rPr>
              <a:t>м</a:t>
            </a:r>
            <a:r>
              <a:rPr sz="900" b="1" dirty="0">
                <a:latin typeface="Arial"/>
                <a:cs typeface="Arial"/>
              </a:rPr>
              <a:t>е</a:t>
            </a:r>
            <a:r>
              <a:rPr sz="900" b="1" spc="5" dirty="0">
                <a:latin typeface="Arial"/>
                <a:cs typeface="Arial"/>
              </a:rPr>
              <a:t>н</a:t>
            </a:r>
            <a:r>
              <a:rPr sz="900" b="1" spc="-2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ов </a:t>
            </a:r>
            <a:r>
              <a:rPr sz="900" b="1" spc="-10" dirty="0">
                <a:latin typeface="Arial"/>
                <a:cs typeface="Arial"/>
              </a:rPr>
              <a:t>м</a:t>
            </a:r>
            <a:r>
              <a:rPr sz="900" b="1" dirty="0">
                <a:latin typeface="Arial"/>
                <a:cs typeface="Arial"/>
              </a:rPr>
              <a:t>о</a:t>
            </a:r>
            <a:r>
              <a:rPr sz="900" b="1" spc="-3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и</a:t>
            </a:r>
            <a:r>
              <a:rPr sz="900" b="1" spc="-5" dirty="0">
                <a:latin typeface="Arial"/>
                <a:cs typeface="Arial"/>
              </a:rPr>
              <a:t>в</a:t>
            </a:r>
            <a:r>
              <a:rPr sz="900" b="1" dirty="0">
                <a:latin typeface="Arial"/>
                <a:cs typeface="Arial"/>
              </a:rPr>
              <a:t>ац</a:t>
            </a:r>
            <a:r>
              <a:rPr sz="900" b="1" spc="-5" dirty="0">
                <a:latin typeface="Arial"/>
                <a:cs typeface="Arial"/>
              </a:rPr>
              <a:t>и</a:t>
            </a:r>
            <a:r>
              <a:rPr sz="900" b="1" dirty="0">
                <a:latin typeface="Arial"/>
                <a:cs typeface="Arial"/>
              </a:rPr>
              <a:t>и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2592" y="5349330"/>
            <a:ext cx="851535" cy="277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1440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Ра</a:t>
            </a:r>
            <a:r>
              <a:rPr sz="900" b="1" spc="-5" dirty="0">
                <a:latin typeface="Arial"/>
                <a:cs typeface="Arial"/>
              </a:rPr>
              <a:t>з</a:t>
            </a:r>
            <a:r>
              <a:rPr sz="900" b="1" dirty="0">
                <a:latin typeface="Arial"/>
                <a:cs typeface="Arial"/>
              </a:rPr>
              <a:t>ра</a:t>
            </a:r>
            <a:r>
              <a:rPr sz="900" b="1" spc="-5" dirty="0">
                <a:latin typeface="Arial"/>
                <a:cs typeface="Arial"/>
              </a:rPr>
              <a:t>б</a:t>
            </a:r>
            <a:r>
              <a:rPr sz="900" b="1" dirty="0">
                <a:latin typeface="Arial"/>
                <a:cs typeface="Arial"/>
              </a:rPr>
              <a:t>о</a:t>
            </a:r>
            <a:r>
              <a:rPr sz="900" b="1" spc="-35" dirty="0">
                <a:latin typeface="Arial"/>
                <a:cs typeface="Arial"/>
              </a:rPr>
              <a:t>т</a:t>
            </a:r>
            <a:r>
              <a:rPr sz="900" b="1" spc="5" dirty="0">
                <a:latin typeface="Arial"/>
                <a:cs typeface="Arial"/>
              </a:rPr>
              <a:t>к</a:t>
            </a:r>
            <a:r>
              <a:rPr sz="900" b="1" dirty="0">
                <a:latin typeface="Arial"/>
                <a:cs typeface="Arial"/>
              </a:rPr>
              <a:t>а ре</a:t>
            </a:r>
            <a:r>
              <a:rPr sz="900" b="1" spc="5" dirty="0">
                <a:latin typeface="Arial"/>
                <a:cs typeface="Arial"/>
              </a:rPr>
              <a:t>к</a:t>
            </a:r>
            <a:r>
              <a:rPr sz="900" b="1" dirty="0">
                <a:latin typeface="Arial"/>
                <a:cs typeface="Arial"/>
              </a:rPr>
              <a:t>о</a:t>
            </a:r>
            <a:r>
              <a:rPr sz="900" b="1" spc="-5" dirty="0">
                <a:latin typeface="Arial"/>
                <a:cs typeface="Arial"/>
              </a:rPr>
              <a:t>м</a:t>
            </a:r>
            <a:r>
              <a:rPr sz="900" b="1" dirty="0">
                <a:latin typeface="Arial"/>
                <a:cs typeface="Arial"/>
              </a:rPr>
              <a:t>е</a:t>
            </a:r>
            <a:r>
              <a:rPr sz="900" b="1" spc="-5" dirty="0">
                <a:latin typeface="Arial"/>
                <a:cs typeface="Arial"/>
              </a:rPr>
              <a:t>н</a:t>
            </a:r>
            <a:r>
              <a:rPr sz="900" b="1" dirty="0">
                <a:latin typeface="Arial"/>
                <a:cs typeface="Arial"/>
              </a:rPr>
              <a:t>дац</a:t>
            </a:r>
            <a:r>
              <a:rPr sz="900" b="1" spc="-5" dirty="0">
                <a:latin typeface="Arial"/>
                <a:cs typeface="Arial"/>
              </a:rPr>
              <a:t>и</a:t>
            </a:r>
            <a:r>
              <a:rPr sz="900" b="1" dirty="0">
                <a:latin typeface="Arial"/>
                <a:cs typeface="Arial"/>
              </a:rPr>
              <a:t>й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333753" y="1131442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5924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33753" y="2456942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592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33753" y="3516121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592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33753" y="4899786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592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329689" y="975197"/>
            <a:ext cx="45389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6160" algn="l"/>
              </a:tabLst>
            </a:pP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Оп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иса</a:t>
            </a: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ие</a:t>
            </a:r>
            <a:r>
              <a:rPr sz="900" b="1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роцесса</a:t>
            </a:r>
            <a:r>
              <a:rPr sz="900" b="1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оце</a:t>
            </a: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900" b="1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и	</a:t>
            </a: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Об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ъем</a:t>
            </a:r>
            <a:r>
              <a:rPr sz="900" b="1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ровер</a:t>
            </a:r>
            <a:r>
              <a:rPr sz="900" b="1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896358" y="1131442"/>
            <a:ext cx="1044575" cy="0"/>
          </a:xfrm>
          <a:custGeom>
            <a:avLst/>
            <a:gdLst/>
            <a:ahLst/>
            <a:cxnLst/>
            <a:rect l="l" t="t" r="r" b="b"/>
            <a:pathLst>
              <a:path w="1044575">
                <a:moveTo>
                  <a:pt x="0" y="0"/>
                </a:moveTo>
                <a:lnTo>
                  <a:pt x="1044066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046723" y="975197"/>
            <a:ext cx="59817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Ре</a:t>
            </a:r>
            <a:r>
              <a:rPr sz="900" b="1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900" b="1" spc="-4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900" b="1" spc="5" dirty="0">
                <a:solidFill>
                  <a:srgbClr val="414142"/>
                </a:solidFill>
                <a:latin typeface="Arial"/>
                <a:cs typeface="Arial"/>
              </a:rPr>
              <a:t>ь</a:t>
            </a:r>
            <a:r>
              <a:rPr sz="900" b="1" spc="-3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900" b="1" spc="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059551" y="1131442"/>
            <a:ext cx="2080895" cy="0"/>
          </a:xfrm>
          <a:custGeom>
            <a:avLst/>
            <a:gdLst/>
            <a:ahLst/>
            <a:cxnLst/>
            <a:rect l="l" t="t" r="r" b="b"/>
            <a:pathLst>
              <a:path w="2080895">
                <a:moveTo>
                  <a:pt x="0" y="0"/>
                </a:moveTo>
                <a:lnTo>
                  <a:pt x="2080514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96358" y="2456942"/>
            <a:ext cx="1044575" cy="0"/>
          </a:xfrm>
          <a:custGeom>
            <a:avLst/>
            <a:gdLst/>
            <a:ahLst/>
            <a:cxnLst/>
            <a:rect l="l" t="t" r="r" b="b"/>
            <a:pathLst>
              <a:path w="1044575">
                <a:moveTo>
                  <a:pt x="0" y="0"/>
                </a:moveTo>
                <a:lnTo>
                  <a:pt x="1044066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059551" y="2456942"/>
            <a:ext cx="2080895" cy="0"/>
          </a:xfrm>
          <a:custGeom>
            <a:avLst/>
            <a:gdLst/>
            <a:ahLst/>
            <a:cxnLst/>
            <a:rect l="l" t="t" r="r" b="b"/>
            <a:pathLst>
              <a:path w="2080895">
                <a:moveTo>
                  <a:pt x="0" y="0"/>
                </a:moveTo>
                <a:lnTo>
                  <a:pt x="208051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896358" y="3516121"/>
            <a:ext cx="1044575" cy="0"/>
          </a:xfrm>
          <a:custGeom>
            <a:avLst/>
            <a:gdLst/>
            <a:ahLst/>
            <a:cxnLst/>
            <a:rect l="l" t="t" r="r" b="b"/>
            <a:pathLst>
              <a:path w="1044575">
                <a:moveTo>
                  <a:pt x="0" y="0"/>
                </a:moveTo>
                <a:lnTo>
                  <a:pt x="1044066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059551" y="3516121"/>
            <a:ext cx="2080895" cy="0"/>
          </a:xfrm>
          <a:custGeom>
            <a:avLst/>
            <a:gdLst/>
            <a:ahLst/>
            <a:cxnLst/>
            <a:rect l="l" t="t" r="r" b="b"/>
            <a:pathLst>
              <a:path w="2080895">
                <a:moveTo>
                  <a:pt x="0" y="0"/>
                </a:moveTo>
                <a:lnTo>
                  <a:pt x="208051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896358" y="4899786"/>
            <a:ext cx="1044575" cy="0"/>
          </a:xfrm>
          <a:custGeom>
            <a:avLst/>
            <a:gdLst/>
            <a:ahLst/>
            <a:cxnLst/>
            <a:rect l="l" t="t" r="r" b="b"/>
            <a:pathLst>
              <a:path w="1044575">
                <a:moveTo>
                  <a:pt x="0" y="0"/>
                </a:moveTo>
                <a:lnTo>
                  <a:pt x="1044066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59551" y="4899786"/>
            <a:ext cx="2080895" cy="0"/>
          </a:xfrm>
          <a:custGeom>
            <a:avLst/>
            <a:gdLst/>
            <a:ahLst/>
            <a:cxnLst/>
            <a:rect l="l" t="t" r="r" b="b"/>
            <a:pathLst>
              <a:path w="2080895">
                <a:moveTo>
                  <a:pt x="0" y="0"/>
                </a:moveTo>
                <a:lnTo>
                  <a:pt x="208051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377188" y="1178931"/>
            <a:ext cx="32861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7350" algn="l"/>
                <a:tab pos="1231900" algn="l"/>
                <a:tab pos="2502535" algn="l"/>
                <a:tab pos="2738120" algn="l"/>
              </a:tabLst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Посе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щ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ои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венн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ых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оф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ых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377188" y="1331331"/>
            <a:ext cx="3289300" cy="1397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ещ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й</a:t>
            </a:r>
            <a:r>
              <a:rPr sz="1000" spc="1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sz="1000" spc="1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х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1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та,</a:t>
            </a:r>
            <a:r>
              <a:rPr sz="1000" spc="114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та</a:t>
            </a:r>
            <a:r>
              <a:rPr sz="1000" spc="114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ал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ь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ого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коп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</a:t>
            </a:r>
            <a:r>
              <a:rPr sz="1000" spc="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отр</a:t>
            </a:r>
            <a:r>
              <a:rPr sz="1000" spc="-2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</a:t>
            </a:r>
            <a:r>
              <a:rPr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ят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(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вая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,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ехо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ршр</a:t>
            </a:r>
            <a:r>
              <a:rPr sz="1000" spc="-4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ты</a:t>
            </a:r>
            <a:r>
              <a:rPr sz="1000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т.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);</a:t>
            </a:r>
            <a:endParaRPr sz="1000" dirty="0">
              <a:latin typeface="Arial"/>
              <a:cs typeface="Arial"/>
            </a:endParaRPr>
          </a:p>
          <a:p>
            <a:pPr marL="12700" lvl="1" algn="just">
              <a:lnSpc>
                <a:spcPct val="100000"/>
              </a:lnSpc>
              <a:buClr>
                <a:srgbClr val="414142"/>
              </a:buClr>
              <a:buFont typeface="Arial"/>
              <a:buAutoNum type="arabicPeriod" startAt="2"/>
              <a:tabLst>
                <a:tab pos="220345" algn="l"/>
              </a:tabLst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остат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чности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наг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но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ти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аг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тац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;</a:t>
            </a:r>
            <a:endParaRPr sz="1000" dirty="0">
              <a:latin typeface="Arial"/>
              <a:cs typeface="Arial"/>
            </a:endParaRPr>
          </a:p>
          <a:p>
            <a:pPr marL="12700" marR="5715" lvl="1" algn="just">
              <a:lnSpc>
                <a:spcPct val="100000"/>
              </a:lnSpc>
              <a:buClr>
                <a:srgbClr val="414142"/>
              </a:buClr>
              <a:buFont typeface="Arial"/>
              <a:buAutoNum type="arabicPeriod" startAt="2"/>
              <a:tabLst>
                <a:tab pos="285750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2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</a:t>
            </a:r>
            <a:r>
              <a:rPr sz="1000" spc="-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2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го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</a:t>
            </a:r>
            <a:r>
              <a:rPr sz="1000" spc="-6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та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</a:t>
            </a:r>
            <a:r>
              <a:rPr sz="1000" spc="-7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</a:t>
            </a:r>
            <a:r>
              <a:rPr sz="1000" spc="-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вы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ков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 </a:t>
            </a:r>
            <a:r>
              <a:rPr sz="1000" spc="8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вных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 </a:t>
            </a:r>
            <a:r>
              <a:rPr sz="1000" spc="9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СМИ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 </a:t>
            </a:r>
            <a:r>
              <a:rPr sz="1000" spc="8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 </a:t>
            </a:r>
            <a:r>
              <a:rPr sz="1000" spc="8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нф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ац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вне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нии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БП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24765" algn="just">
              <a:lnSpc>
                <a:spcPct val="100000"/>
              </a:lnSpc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2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</a:t>
            </a:r>
            <a:r>
              <a:rPr sz="1000" spc="-8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</a:t>
            </a:r>
            <a:r>
              <a:rPr sz="1000" spc="-8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го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ри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</a:t>
            </a:r>
            <a:r>
              <a:rPr sz="1000" spc="-8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боты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</a:t>
            </a:r>
            <a:r>
              <a:rPr sz="1000" spc="-8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</a:t>
            </a:r>
            <a:r>
              <a:rPr sz="1000" spc="-7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ППУ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</a:t>
            </a:r>
            <a:r>
              <a:rPr sz="1000" spc="-9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9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219947" y="975197"/>
            <a:ext cx="48514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≈</a:t>
            </a:r>
            <a:r>
              <a:rPr sz="900" b="1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Вре</a:t>
            </a:r>
            <a:r>
              <a:rPr sz="900" b="1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900" b="1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endParaRPr sz="9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232393" y="1131442"/>
            <a:ext cx="792480" cy="0"/>
          </a:xfrm>
          <a:custGeom>
            <a:avLst/>
            <a:gdLst/>
            <a:ahLst/>
            <a:cxnLst/>
            <a:rect l="l" t="t" r="r" b="b"/>
            <a:pathLst>
              <a:path w="792479">
                <a:moveTo>
                  <a:pt x="0" y="0"/>
                </a:moveTo>
                <a:lnTo>
                  <a:pt x="791972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232393" y="2456942"/>
            <a:ext cx="792480" cy="0"/>
          </a:xfrm>
          <a:custGeom>
            <a:avLst/>
            <a:gdLst/>
            <a:ahLst/>
            <a:cxnLst/>
            <a:rect l="l" t="t" r="r" b="b"/>
            <a:pathLst>
              <a:path w="792479">
                <a:moveTo>
                  <a:pt x="0" y="0"/>
                </a:moveTo>
                <a:lnTo>
                  <a:pt x="791972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232393" y="3516121"/>
            <a:ext cx="792480" cy="0"/>
          </a:xfrm>
          <a:custGeom>
            <a:avLst/>
            <a:gdLst/>
            <a:ahLst/>
            <a:cxnLst/>
            <a:rect l="l" t="t" r="r" b="b"/>
            <a:pathLst>
              <a:path w="792479">
                <a:moveTo>
                  <a:pt x="0" y="0"/>
                </a:moveTo>
                <a:lnTo>
                  <a:pt x="791972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232393" y="4899786"/>
            <a:ext cx="792480" cy="0"/>
          </a:xfrm>
          <a:custGeom>
            <a:avLst/>
            <a:gdLst/>
            <a:ahLst/>
            <a:cxnLst/>
            <a:rect l="l" t="t" r="r" b="b"/>
            <a:pathLst>
              <a:path w="792479">
                <a:moveTo>
                  <a:pt x="0" y="0"/>
                </a:moveTo>
                <a:lnTo>
                  <a:pt x="791972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905883" y="1178931"/>
            <a:ext cx="91948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5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0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ещ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ий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,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 вып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ат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вных СМИ</a:t>
            </a:r>
            <a:r>
              <a:rPr sz="1000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(за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-3</a:t>
            </a:r>
            <a:endParaRPr sz="1000" dirty="0">
              <a:latin typeface="Arial"/>
              <a:cs typeface="Arial"/>
            </a:endParaRPr>
          </a:p>
          <a:p>
            <a:pPr marL="12700" marR="22606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яца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),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й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на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маге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139053" y="1178931"/>
            <a:ext cx="19050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чек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оценки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389633" y="3009001"/>
            <a:ext cx="258635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2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.2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ыбор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ППУ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ана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за;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2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3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 об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выбр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нных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ППУ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905883" y="2551547"/>
            <a:ext cx="4622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5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 П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ПУ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905883" y="3009001"/>
            <a:ext cx="92964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ат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нном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в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412494" y="3600567"/>
            <a:ext cx="32156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3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2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ьных</a:t>
            </a:r>
            <a:r>
              <a:rPr sz="1000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2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тов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412494" y="3752967"/>
            <a:ext cx="32162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тр</a:t>
            </a:r>
            <a:r>
              <a:rPr sz="1000" spc="-2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ент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БП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(м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тер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ьное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 немат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ьное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ощ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ни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)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;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412494" y="4057767"/>
            <a:ext cx="300710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6245" algn="l"/>
              </a:tabLst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3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2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из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 подходов к поддержанию уровня компетенций в организации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412494" y="4515348"/>
            <a:ext cx="321754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3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3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lang="ru-RU"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lang="ru-RU"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lang="ru-RU"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lang="ru-RU"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lang="ru-RU" sz="1000" spc="-2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ние</a:t>
            </a:r>
            <a:r>
              <a:rPr lang="ru-RU" sz="1000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5" dirty="0">
                <a:solidFill>
                  <a:srgbClr val="414142"/>
                </a:solidFill>
                <a:latin typeface="Arial"/>
                <a:cs typeface="Arial"/>
              </a:rPr>
              <a:t>сценариев «фабрики процессов»;</a:t>
            </a:r>
            <a:endParaRPr lang="ru-RU"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412494" y="5046589"/>
            <a:ext cx="3218180" cy="78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lvl="1">
              <a:lnSpc>
                <a:spcPct val="100000"/>
              </a:lnSpc>
              <a:buClr>
                <a:srgbClr val="414142"/>
              </a:buClr>
              <a:buFont typeface="Arial"/>
              <a:buAutoNum type="arabicPeriod"/>
              <a:tabLst>
                <a:tab pos="304165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8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вы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яв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нных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9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зон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8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8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9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чших</a:t>
            </a:r>
            <a:r>
              <a:rPr sz="1000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дл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;</a:t>
            </a:r>
            <a:endParaRPr sz="10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414142"/>
              </a:buClr>
              <a:buFont typeface="Arial"/>
              <a:buAutoNum type="arabicPeriod"/>
            </a:pPr>
            <a:endParaRPr sz="1000" dirty="0">
              <a:latin typeface="Times New Roman"/>
              <a:cs typeface="Times New Roman"/>
            </a:endParaRPr>
          </a:p>
          <a:p>
            <a:pPr marL="12700" marR="5715" lvl="1">
              <a:lnSpc>
                <a:spcPct val="100000"/>
              </a:lnSpc>
              <a:buClr>
                <a:srgbClr val="414142"/>
              </a:buClr>
              <a:buFont typeface="Arial"/>
              <a:buAutoNum type="arabicPeriod"/>
              <a:tabLst>
                <a:tab pos="422909" algn="l"/>
                <a:tab pos="1359535" algn="l"/>
                <a:tab pos="1630680" algn="l"/>
                <a:tab pos="2720975" algn="l"/>
              </a:tabLst>
            </a:pP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ф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ня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ац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й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нд</a:t>
            </a:r>
            <a:r>
              <a:rPr sz="1000" spc="-40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ма</a:t>
            </a:r>
            <a:r>
              <a:rPr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ПП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105525" y="4967087"/>
            <a:ext cx="186436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г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Ме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4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ма</a:t>
            </a:r>
            <a:r>
              <a:rPr sz="1000" spc="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пра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ю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«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Вовлечение, обучение, м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от</a:t>
            </a:r>
            <a:r>
              <a:rPr sz="1000" spc="-20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вация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»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978146" y="4997567"/>
            <a:ext cx="679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978146" y="3600567"/>
            <a:ext cx="679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303514" y="1178931"/>
            <a:ext cx="57073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0,5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303514" y="2551547"/>
            <a:ext cx="57073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0,5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8303514" y="3600567"/>
            <a:ext cx="57073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0,5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303514" y="5046589"/>
            <a:ext cx="3994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139053" y="2551547"/>
            <a:ext cx="15748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чек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оценки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139053" y="3600567"/>
            <a:ext cx="187198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чек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оценки</a:t>
            </a:r>
            <a:endParaRPr sz="1000" dirty="0">
              <a:latin typeface="Arial"/>
              <a:cs typeface="Arial"/>
            </a:endParaRPr>
          </a:p>
        </p:txBody>
      </p:sp>
      <p:graphicFrame>
        <p:nvGraphicFramePr>
          <p:cNvPr id="57" name="object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686888"/>
              </p:ext>
            </p:extLst>
          </p:nvPr>
        </p:nvGraphicFramePr>
        <p:xfrm>
          <a:off x="1367408" y="2742054"/>
          <a:ext cx="642273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80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51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5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00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248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1432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947419" algn="l"/>
                        </a:tabLst>
                      </a:pPr>
                      <a:r>
                        <a:rPr lang="ru-RU" sz="10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организаци</a:t>
                      </a:r>
                      <a:r>
                        <a:rPr sz="10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	(п</a:t>
                      </a:r>
                      <a:r>
                        <a:rPr sz="10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ро</a:t>
                      </a:r>
                      <a:r>
                        <a:rPr sz="10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ц</a:t>
                      </a:r>
                      <a:r>
                        <a:rPr sz="10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0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ссы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0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0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0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00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ч</a:t>
                      </a:r>
                      <a:r>
                        <a:rPr sz="10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0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0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00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ч</a:t>
                      </a:r>
                      <a:r>
                        <a:rPr sz="10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0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0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0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0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ц</a:t>
                      </a:r>
                      <a:r>
                        <a:rPr sz="100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0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0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00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0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0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э</a:t>
                      </a:r>
                      <a:r>
                        <a:rPr sz="10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10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ек</a:t>
                      </a:r>
                      <a:r>
                        <a:rPr sz="10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0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ро</a:t>
                      </a:r>
                      <a:r>
                        <a:rPr sz="10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нном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ct val="100000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925">
                <a:tc>
                  <a:txBody>
                    <a:bodyPr/>
                    <a:lstStyle/>
                    <a:p>
                      <a:pPr marL="34925">
                        <a:lnSpc>
                          <a:spcPts val="1195"/>
                        </a:lnSpc>
                      </a:pPr>
                      <a:r>
                        <a:rPr sz="10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вне</a:t>
                      </a:r>
                      <a:r>
                        <a:rPr sz="10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0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0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0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ния);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195"/>
                        </a:lnSpc>
                      </a:pPr>
                      <a:r>
                        <a:rPr sz="10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или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1195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8" name="object 8">
            <a:extLst>
              <a:ext uri="{FF2B5EF4-FFF2-40B4-BE49-F238E27FC236}">
                <a16:creationId xmlns:a16="http://schemas.microsoft.com/office/drawing/2014/main" xmlns="" id="{6A883690-B025-4FFF-934B-EAD5B1A9C88F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12</a:t>
            </a:fld>
            <a:endParaRPr sz="1400" b="1" spc="-1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2200" y="204239"/>
            <a:ext cx="69596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3630">
              <a:lnSpc>
                <a:spcPts val="2380"/>
              </a:lnSpc>
            </a:pPr>
            <a:r>
              <a:rPr dirty="0">
                <a:latin typeface="Arial"/>
                <a:cs typeface="Arial"/>
              </a:rPr>
              <a:t>7</a:t>
            </a:r>
            <a:r>
              <a:rPr dirty="0"/>
              <a:t>.</a:t>
            </a:r>
            <a:r>
              <a:rPr lang="ru-RU" dirty="0"/>
              <a:t>3</a:t>
            </a:r>
            <a:r>
              <a:rPr dirty="0"/>
              <a:t>.</a:t>
            </a:r>
            <a:r>
              <a:rPr spc="-40" dirty="0"/>
              <a:t> </a:t>
            </a:r>
            <a:r>
              <a:rPr dirty="0"/>
              <a:t>Пор</a:t>
            </a:r>
            <a:r>
              <a:rPr spc="-10" dirty="0"/>
              <a:t>я</a:t>
            </a:r>
            <a:r>
              <a:rPr dirty="0"/>
              <a:t>док</a:t>
            </a:r>
            <a:r>
              <a:rPr spc="-10" dirty="0"/>
              <a:t> </a:t>
            </a:r>
            <a:r>
              <a:rPr dirty="0"/>
              <a:t>оценки</a:t>
            </a:r>
            <a:r>
              <a:rPr spc="-25" dirty="0"/>
              <a:t> </a:t>
            </a:r>
            <a:r>
              <a:rPr dirty="0"/>
              <a:t>направления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83383" y="521986"/>
            <a:ext cx="4369817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000" b="1" dirty="0">
                <a:solidFill>
                  <a:srgbClr val="003174"/>
                </a:solidFill>
                <a:latin typeface="Arial"/>
                <a:cs typeface="Arial"/>
              </a:rPr>
              <a:t>«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Готовность к тиражированию</a:t>
            </a:r>
            <a:r>
              <a:rPr sz="2000" b="1" dirty="0">
                <a:solidFill>
                  <a:srgbClr val="003174"/>
                </a:solidFill>
                <a:latin typeface="Arial"/>
                <a:cs typeface="Arial"/>
              </a:rPr>
              <a:t>»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4856" y="975197"/>
            <a:ext cx="75247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5" dirty="0">
                <a:solidFill>
                  <a:srgbClr val="270D03"/>
                </a:solidFill>
                <a:latin typeface="Arial"/>
                <a:cs typeface="Arial"/>
              </a:rPr>
              <a:t>Ш</a:t>
            </a: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а</a:t>
            </a:r>
            <a:r>
              <a:rPr sz="900" b="1" spc="-5" dirty="0">
                <a:solidFill>
                  <a:srgbClr val="270D03"/>
                </a:solidFill>
                <a:latin typeface="Arial"/>
                <a:cs typeface="Arial"/>
              </a:rPr>
              <a:t>г</a:t>
            </a: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и</a:t>
            </a:r>
            <a:r>
              <a:rPr sz="900" b="1" spc="-25" dirty="0">
                <a:solidFill>
                  <a:srgbClr val="270D03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оце</a:t>
            </a:r>
            <a:r>
              <a:rPr sz="900" b="1" spc="-5" dirty="0">
                <a:solidFill>
                  <a:srgbClr val="270D03"/>
                </a:solidFill>
                <a:latin typeface="Arial"/>
                <a:cs typeface="Arial"/>
              </a:rPr>
              <a:t>н</a:t>
            </a:r>
            <a:r>
              <a:rPr sz="900" b="1" spc="5" dirty="0">
                <a:solidFill>
                  <a:srgbClr val="270D03"/>
                </a:solidFill>
                <a:latin typeface="Arial"/>
                <a:cs typeface="Arial"/>
              </a:rPr>
              <a:t>к</a:t>
            </a: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и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29689" y="975197"/>
            <a:ext cx="466725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94429" algn="l"/>
              </a:tabLst>
            </a:pPr>
            <a:r>
              <a:rPr sz="900" b="1" spc="-5" dirty="0">
                <a:solidFill>
                  <a:srgbClr val="270D03"/>
                </a:solidFill>
                <a:latin typeface="Arial"/>
                <a:cs typeface="Arial"/>
              </a:rPr>
              <a:t>Оп</a:t>
            </a: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иса</a:t>
            </a:r>
            <a:r>
              <a:rPr sz="900" b="1" spc="-5" dirty="0">
                <a:solidFill>
                  <a:srgbClr val="270D03"/>
                </a:solidFill>
                <a:latin typeface="Arial"/>
                <a:cs typeface="Arial"/>
              </a:rPr>
              <a:t>н</a:t>
            </a: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ие</a:t>
            </a:r>
            <a:r>
              <a:rPr sz="900" b="1" spc="-35" dirty="0">
                <a:solidFill>
                  <a:srgbClr val="270D03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270D03"/>
                </a:solidFill>
                <a:latin typeface="Arial"/>
                <a:cs typeface="Arial"/>
              </a:rPr>
              <a:t>п</a:t>
            </a: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роцесса</a:t>
            </a:r>
            <a:r>
              <a:rPr sz="900" b="1" spc="-20" dirty="0">
                <a:solidFill>
                  <a:srgbClr val="270D03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оце</a:t>
            </a:r>
            <a:r>
              <a:rPr sz="900" b="1" spc="-5" dirty="0">
                <a:solidFill>
                  <a:srgbClr val="270D03"/>
                </a:solidFill>
                <a:latin typeface="Arial"/>
                <a:cs typeface="Arial"/>
              </a:rPr>
              <a:t>н</a:t>
            </a:r>
            <a:r>
              <a:rPr sz="900" b="1" spc="5" dirty="0">
                <a:solidFill>
                  <a:srgbClr val="270D03"/>
                </a:solidFill>
                <a:latin typeface="Arial"/>
                <a:cs typeface="Arial"/>
              </a:rPr>
              <a:t>к</a:t>
            </a: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и	</a:t>
            </a:r>
            <a:r>
              <a:rPr sz="900" b="1" spc="-5" dirty="0">
                <a:solidFill>
                  <a:srgbClr val="270D03"/>
                </a:solidFill>
                <a:latin typeface="Arial"/>
                <a:cs typeface="Arial"/>
              </a:rPr>
              <a:t>Об</a:t>
            </a: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ъем</a:t>
            </a:r>
            <a:r>
              <a:rPr sz="900" b="1" spc="-30" dirty="0">
                <a:solidFill>
                  <a:srgbClr val="270D03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270D03"/>
                </a:solidFill>
                <a:latin typeface="Arial"/>
                <a:cs typeface="Arial"/>
              </a:rPr>
              <a:t>п</a:t>
            </a: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ровер</a:t>
            </a:r>
            <a:r>
              <a:rPr sz="900" b="1" spc="5" dirty="0">
                <a:solidFill>
                  <a:srgbClr val="270D03"/>
                </a:solidFill>
                <a:latin typeface="Arial"/>
                <a:cs typeface="Arial"/>
              </a:rPr>
              <a:t>к</a:t>
            </a: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и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307963" y="975197"/>
            <a:ext cx="59817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Ре</a:t>
            </a:r>
            <a:r>
              <a:rPr sz="900" b="1" spc="-5" dirty="0">
                <a:solidFill>
                  <a:srgbClr val="270D03"/>
                </a:solidFill>
                <a:latin typeface="Arial"/>
                <a:cs typeface="Arial"/>
              </a:rPr>
              <a:t>з</a:t>
            </a:r>
            <a:r>
              <a:rPr sz="900" b="1" spc="-45" dirty="0">
                <a:solidFill>
                  <a:srgbClr val="270D03"/>
                </a:solidFill>
                <a:latin typeface="Arial"/>
                <a:cs typeface="Arial"/>
              </a:rPr>
              <a:t>у</a:t>
            </a: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л</a:t>
            </a:r>
            <a:r>
              <a:rPr sz="900" b="1" spc="10" dirty="0">
                <a:solidFill>
                  <a:srgbClr val="270D03"/>
                </a:solidFill>
                <a:latin typeface="Arial"/>
                <a:cs typeface="Arial"/>
              </a:rPr>
              <a:t>ь</a:t>
            </a:r>
            <a:r>
              <a:rPr sz="900" b="1" spc="-35" dirty="0">
                <a:solidFill>
                  <a:srgbClr val="270D03"/>
                </a:solidFill>
                <a:latin typeface="Arial"/>
                <a:cs typeface="Arial"/>
              </a:rPr>
              <a:t>т</a:t>
            </a:r>
            <a:r>
              <a:rPr sz="900" b="1" spc="10" dirty="0">
                <a:solidFill>
                  <a:srgbClr val="270D03"/>
                </a:solidFill>
                <a:latin typeface="Arial"/>
                <a:cs typeface="Arial"/>
              </a:rPr>
              <a:t>а</a:t>
            </a: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т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474456" y="975197"/>
            <a:ext cx="48514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≈</a:t>
            </a:r>
            <a:r>
              <a:rPr sz="900" b="1" spc="-15" dirty="0">
                <a:solidFill>
                  <a:srgbClr val="270D03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Вре</a:t>
            </a:r>
            <a:r>
              <a:rPr sz="900" b="1" spc="-10" dirty="0">
                <a:solidFill>
                  <a:srgbClr val="270D03"/>
                </a:solidFill>
                <a:latin typeface="Arial"/>
                <a:cs typeface="Arial"/>
              </a:rPr>
              <a:t>м</a:t>
            </a:r>
            <a:r>
              <a:rPr sz="900" b="1" dirty="0">
                <a:solidFill>
                  <a:srgbClr val="270D03"/>
                </a:solidFill>
                <a:latin typeface="Arial"/>
                <a:cs typeface="Arial"/>
              </a:rPr>
              <a:t>я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53035" y="5805268"/>
            <a:ext cx="8087359" cy="1016000"/>
          </a:xfrm>
          <a:custGeom>
            <a:avLst/>
            <a:gdLst/>
            <a:ahLst/>
            <a:cxnLst/>
            <a:rect l="l" t="t" r="r" b="b"/>
            <a:pathLst>
              <a:path w="8087359" h="1016000">
                <a:moveTo>
                  <a:pt x="0" y="1015657"/>
                </a:moveTo>
                <a:lnTo>
                  <a:pt x="8086852" y="1015657"/>
                </a:lnTo>
                <a:lnTo>
                  <a:pt x="8086852" y="0"/>
                </a:lnTo>
                <a:lnTo>
                  <a:pt x="0" y="0"/>
                </a:lnTo>
                <a:lnTo>
                  <a:pt x="0" y="10156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xmlns="" id="{32F4C4D4-09DB-48DF-83A2-00B481F4D8DE}"/>
              </a:ext>
            </a:extLst>
          </p:cNvPr>
          <p:cNvSpPr/>
          <p:nvPr/>
        </p:nvSpPr>
        <p:spPr>
          <a:xfrm>
            <a:off x="159130" y="5301360"/>
            <a:ext cx="1080135" cy="1080135"/>
          </a:xfrm>
          <a:custGeom>
            <a:avLst/>
            <a:gdLst/>
            <a:ahLst/>
            <a:cxnLst/>
            <a:rect l="l" t="t" r="r" b="b"/>
            <a:pathLst>
              <a:path w="1080135" h="1080135">
                <a:moveTo>
                  <a:pt x="1080008" y="0"/>
                </a:moveTo>
                <a:lnTo>
                  <a:pt x="0" y="0"/>
                </a:lnTo>
                <a:lnTo>
                  <a:pt x="0" y="962532"/>
                </a:lnTo>
                <a:lnTo>
                  <a:pt x="540004" y="1079969"/>
                </a:lnTo>
                <a:lnTo>
                  <a:pt x="1080008" y="962532"/>
                </a:lnTo>
                <a:lnTo>
                  <a:pt x="1080008" y="0"/>
                </a:lnTo>
                <a:close/>
              </a:path>
            </a:pathLst>
          </a:custGeom>
          <a:solidFill>
            <a:srgbClr val="CCC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xmlns="" id="{405D95E4-29D5-4E65-A5A3-15BA2D0AC316}"/>
              </a:ext>
            </a:extLst>
          </p:cNvPr>
          <p:cNvSpPr/>
          <p:nvPr/>
        </p:nvSpPr>
        <p:spPr>
          <a:xfrm>
            <a:off x="159130" y="5301360"/>
            <a:ext cx="1080135" cy="1080135"/>
          </a:xfrm>
          <a:custGeom>
            <a:avLst/>
            <a:gdLst/>
            <a:ahLst/>
            <a:cxnLst/>
            <a:rect l="l" t="t" r="r" b="b"/>
            <a:pathLst>
              <a:path w="1080135" h="1080135">
                <a:moveTo>
                  <a:pt x="1080008" y="0"/>
                </a:moveTo>
                <a:lnTo>
                  <a:pt x="1080008" y="962532"/>
                </a:lnTo>
                <a:lnTo>
                  <a:pt x="540004" y="1079969"/>
                </a:lnTo>
                <a:lnTo>
                  <a:pt x="0" y="962532"/>
                </a:lnTo>
                <a:lnTo>
                  <a:pt x="0" y="0"/>
                </a:lnTo>
                <a:lnTo>
                  <a:pt x="1080008" y="0"/>
                </a:lnTo>
                <a:close/>
              </a:path>
            </a:pathLst>
          </a:custGeom>
          <a:ln w="9525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>
            <a:extLst>
              <a:ext uri="{FF2B5EF4-FFF2-40B4-BE49-F238E27FC236}">
                <a16:creationId xmlns:a16="http://schemas.microsoft.com/office/drawing/2014/main" xmlns="" id="{01CA5701-5CD5-4FD2-A947-7569DD09CF7F}"/>
              </a:ext>
            </a:extLst>
          </p:cNvPr>
          <p:cNvSpPr/>
          <p:nvPr/>
        </p:nvSpPr>
        <p:spPr>
          <a:xfrm>
            <a:off x="159130" y="3645027"/>
            <a:ext cx="1080135" cy="1711960"/>
          </a:xfrm>
          <a:custGeom>
            <a:avLst/>
            <a:gdLst/>
            <a:ahLst/>
            <a:cxnLst/>
            <a:rect l="l" t="t" r="r" b="b"/>
            <a:pathLst>
              <a:path w="1080135" h="1711960">
                <a:moveTo>
                  <a:pt x="1080008" y="0"/>
                </a:moveTo>
                <a:lnTo>
                  <a:pt x="0" y="0"/>
                </a:lnTo>
                <a:lnTo>
                  <a:pt x="0" y="1598803"/>
                </a:lnTo>
                <a:lnTo>
                  <a:pt x="540004" y="1711579"/>
                </a:lnTo>
                <a:lnTo>
                  <a:pt x="1080008" y="1598803"/>
                </a:lnTo>
                <a:lnTo>
                  <a:pt x="1080008" y="0"/>
                </a:lnTo>
                <a:close/>
              </a:path>
            </a:pathLst>
          </a:custGeom>
          <a:solidFill>
            <a:srgbClr val="CCC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>
            <a:extLst>
              <a:ext uri="{FF2B5EF4-FFF2-40B4-BE49-F238E27FC236}">
                <a16:creationId xmlns:a16="http://schemas.microsoft.com/office/drawing/2014/main" xmlns="" id="{5C9A85C4-A6E9-4FE9-A719-DD2E71FA30BF}"/>
              </a:ext>
            </a:extLst>
          </p:cNvPr>
          <p:cNvSpPr/>
          <p:nvPr/>
        </p:nvSpPr>
        <p:spPr>
          <a:xfrm>
            <a:off x="159130" y="3645027"/>
            <a:ext cx="1080135" cy="1711960"/>
          </a:xfrm>
          <a:custGeom>
            <a:avLst/>
            <a:gdLst/>
            <a:ahLst/>
            <a:cxnLst/>
            <a:rect l="l" t="t" r="r" b="b"/>
            <a:pathLst>
              <a:path w="1080135" h="1711960">
                <a:moveTo>
                  <a:pt x="1080008" y="0"/>
                </a:moveTo>
                <a:lnTo>
                  <a:pt x="1080008" y="1598803"/>
                </a:lnTo>
                <a:lnTo>
                  <a:pt x="540004" y="1711579"/>
                </a:lnTo>
                <a:lnTo>
                  <a:pt x="0" y="1598803"/>
                </a:lnTo>
                <a:lnTo>
                  <a:pt x="0" y="0"/>
                </a:lnTo>
                <a:lnTo>
                  <a:pt x="1080008" y="0"/>
                </a:lnTo>
                <a:close/>
              </a:path>
            </a:pathLst>
          </a:custGeom>
          <a:ln w="9525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">
            <a:extLst>
              <a:ext uri="{FF2B5EF4-FFF2-40B4-BE49-F238E27FC236}">
                <a16:creationId xmlns:a16="http://schemas.microsoft.com/office/drawing/2014/main" xmlns="" id="{13E7FF4D-338D-4090-8C33-75CFD4A0C9CE}"/>
              </a:ext>
            </a:extLst>
          </p:cNvPr>
          <p:cNvSpPr/>
          <p:nvPr/>
        </p:nvSpPr>
        <p:spPr>
          <a:xfrm>
            <a:off x="159130" y="2272792"/>
            <a:ext cx="1080135" cy="1443990"/>
          </a:xfrm>
          <a:custGeom>
            <a:avLst/>
            <a:gdLst/>
            <a:ahLst/>
            <a:cxnLst/>
            <a:rect l="l" t="t" r="r" b="b"/>
            <a:pathLst>
              <a:path w="1080135" h="1443989">
                <a:moveTo>
                  <a:pt x="1080008" y="0"/>
                </a:moveTo>
                <a:lnTo>
                  <a:pt x="0" y="0"/>
                </a:lnTo>
                <a:lnTo>
                  <a:pt x="0" y="1335659"/>
                </a:lnTo>
                <a:lnTo>
                  <a:pt x="540004" y="1443609"/>
                </a:lnTo>
                <a:lnTo>
                  <a:pt x="1080008" y="1335659"/>
                </a:lnTo>
                <a:lnTo>
                  <a:pt x="1080008" y="0"/>
                </a:lnTo>
                <a:close/>
              </a:path>
            </a:pathLst>
          </a:custGeom>
          <a:solidFill>
            <a:srgbClr val="CCC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3">
            <a:extLst>
              <a:ext uri="{FF2B5EF4-FFF2-40B4-BE49-F238E27FC236}">
                <a16:creationId xmlns:a16="http://schemas.microsoft.com/office/drawing/2014/main" xmlns="" id="{13A62E09-C1EE-4B62-B058-82F951A12874}"/>
              </a:ext>
            </a:extLst>
          </p:cNvPr>
          <p:cNvSpPr/>
          <p:nvPr/>
        </p:nvSpPr>
        <p:spPr>
          <a:xfrm>
            <a:off x="159130" y="2272792"/>
            <a:ext cx="1080135" cy="1443990"/>
          </a:xfrm>
          <a:custGeom>
            <a:avLst/>
            <a:gdLst/>
            <a:ahLst/>
            <a:cxnLst/>
            <a:rect l="l" t="t" r="r" b="b"/>
            <a:pathLst>
              <a:path w="1080135" h="1443989">
                <a:moveTo>
                  <a:pt x="1080008" y="0"/>
                </a:moveTo>
                <a:lnTo>
                  <a:pt x="1080008" y="1335659"/>
                </a:lnTo>
                <a:lnTo>
                  <a:pt x="540004" y="1443609"/>
                </a:lnTo>
                <a:lnTo>
                  <a:pt x="0" y="1335659"/>
                </a:lnTo>
                <a:lnTo>
                  <a:pt x="0" y="0"/>
                </a:lnTo>
                <a:lnTo>
                  <a:pt x="1080008" y="0"/>
                </a:lnTo>
                <a:close/>
              </a:path>
            </a:pathLst>
          </a:custGeom>
          <a:ln w="9525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4">
            <a:extLst>
              <a:ext uri="{FF2B5EF4-FFF2-40B4-BE49-F238E27FC236}">
                <a16:creationId xmlns:a16="http://schemas.microsoft.com/office/drawing/2014/main" xmlns="" id="{497E2856-63EA-4DBC-A45F-57A87D6231D1}"/>
              </a:ext>
            </a:extLst>
          </p:cNvPr>
          <p:cNvSpPr/>
          <p:nvPr/>
        </p:nvSpPr>
        <p:spPr>
          <a:xfrm>
            <a:off x="159130" y="1176019"/>
            <a:ext cx="1080135" cy="1152525"/>
          </a:xfrm>
          <a:custGeom>
            <a:avLst/>
            <a:gdLst/>
            <a:ahLst/>
            <a:cxnLst/>
            <a:rect l="l" t="t" r="r" b="b"/>
            <a:pathLst>
              <a:path w="1080135" h="1152525">
                <a:moveTo>
                  <a:pt x="1080008" y="0"/>
                </a:moveTo>
                <a:lnTo>
                  <a:pt x="0" y="0"/>
                </a:lnTo>
                <a:lnTo>
                  <a:pt x="0" y="1056004"/>
                </a:lnTo>
                <a:lnTo>
                  <a:pt x="540004" y="1152016"/>
                </a:lnTo>
                <a:lnTo>
                  <a:pt x="1080008" y="1056004"/>
                </a:lnTo>
                <a:lnTo>
                  <a:pt x="1080008" y="0"/>
                </a:lnTo>
                <a:close/>
              </a:path>
            </a:pathLst>
          </a:custGeom>
          <a:solidFill>
            <a:srgbClr val="CCC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5">
            <a:extLst>
              <a:ext uri="{FF2B5EF4-FFF2-40B4-BE49-F238E27FC236}">
                <a16:creationId xmlns:a16="http://schemas.microsoft.com/office/drawing/2014/main" xmlns="" id="{951B0EC5-A6B3-4DA9-A9E4-9923A8B5CE1A}"/>
              </a:ext>
            </a:extLst>
          </p:cNvPr>
          <p:cNvSpPr/>
          <p:nvPr/>
        </p:nvSpPr>
        <p:spPr>
          <a:xfrm>
            <a:off x="159130" y="1176019"/>
            <a:ext cx="1080135" cy="1152525"/>
          </a:xfrm>
          <a:custGeom>
            <a:avLst/>
            <a:gdLst/>
            <a:ahLst/>
            <a:cxnLst/>
            <a:rect l="l" t="t" r="r" b="b"/>
            <a:pathLst>
              <a:path w="1080135" h="1152525">
                <a:moveTo>
                  <a:pt x="1080008" y="0"/>
                </a:moveTo>
                <a:lnTo>
                  <a:pt x="1080008" y="1056004"/>
                </a:lnTo>
                <a:lnTo>
                  <a:pt x="540004" y="1152016"/>
                </a:lnTo>
                <a:lnTo>
                  <a:pt x="0" y="1056004"/>
                </a:lnTo>
                <a:lnTo>
                  <a:pt x="0" y="0"/>
                </a:lnTo>
                <a:lnTo>
                  <a:pt x="1080008" y="0"/>
                </a:lnTo>
                <a:close/>
              </a:path>
            </a:pathLst>
          </a:custGeom>
          <a:ln w="9525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6">
            <a:extLst>
              <a:ext uri="{FF2B5EF4-FFF2-40B4-BE49-F238E27FC236}">
                <a16:creationId xmlns:a16="http://schemas.microsoft.com/office/drawing/2014/main" xmlns="" id="{FD8E2D94-7CA1-43D9-931C-A8E008E933C3}"/>
              </a:ext>
            </a:extLst>
          </p:cNvPr>
          <p:cNvSpPr/>
          <p:nvPr/>
        </p:nvSpPr>
        <p:spPr>
          <a:xfrm>
            <a:off x="36240" y="1223644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4">
                <a:moveTo>
                  <a:pt x="108006" y="0"/>
                </a:moveTo>
                <a:lnTo>
                  <a:pt x="65733" y="8571"/>
                </a:lnTo>
                <a:lnTo>
                  <a:pt x="31517" y="31708"/>
                </a:lnTo>
                <a:lnTo>
                  <a:pt x="8454" y="65978"/>
                </a:lnTo>
                <a:lnTo>
                  <a:pt x="23" y="107587"/>
                </a:lnTo>
                <a:lnTo>
                  <a:pt x="0" y="108412"/>
                </a:lnTo>
                <a:lnTo>
                  <a:pt x="1041" y="123024"/>
                </a:lnTo>
                <a:lnTo>
                  <a:pt x="14891" y="162746"/>
                </a:lnTo>
                <a:lnTo>
                  <a:pt x="42148" y="193617"/>
                </a:lnTo>
                <a:lnTo>
                  <a:pt x="79364" y="212185"/>
                </a:lnTo>
                <a:lnTo>
                  <a:pt x="108006" y="216026"/>
                </a:lnTo>
                <a:lnTo>
                  <a:pt x="108473" y="216026"/>
                </a:lnTo>
                <a:lnTo>
                  <a:pt x="150352" y="207404"/>
                </a:lnTo>
                <a:lnTo>
                  <a:pt x="184535" y="184218"/>
                </a:lnTo>
                <a:lnTo>
                  <a:pt x="207573" y="149917"/>
                </a:lnTo>
                <a:lnTo>
                  <a:pt x="215988" y="108412"/>
                </a:lnTo>
                <a:lnTo>
                  <a:pt x="216019" y="107587"/>
                </a:lnTo>
                <a:lnTo>
                  <a:pt x="214989" y="92966"/>
                </a:lnTo>
                <a:lnTo>
                  <a:pt x="201158" y="53239"/>
                </a:lnTo>
                <a:lnTo>
                  <a:pt x="173898" y="22385"/>
                </a:lnTo>
                <a:lnTo>
                  <a:pt x="136664" y="3835"/>
                </a:lnTo>
                <a:lnTo>
                  <a:pt x="108006" y="0"/>
                </a:lnTo>
                <a:close/>
              </a:path>
            </a:pathLst>
          </a:custGeom>
          <a:solidFill>
            <a:srgbClr val="5122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7">
            <a:extLst>
              <a:ext uri="{FF2B5EF4-FFF2-40B4-BE49-F238E27FC236}">
                <a16:creationId xmlns:a16="http://schemas.microsoft.com/office/drawing/2014/main" xmlns="" id="{C646F2E3-7084-4CF5-B8BD-0BA4B0E4055C}"/>
              </a:ext>
            </a:extLst>
          </p:cNvPr>
          <p:cNvSpPr/>
          <p:nvPr/>
        </p:nvSpPr>
        <p:spPr>
          <a:xfrm>
            <a:off x="36239" y="1223644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4">
                <a:moveTo>
                  <a:pt x="0" y="107950"/>
                </a:moveTo>
                <a:lnTo>
                  <a:pt x="8455" y="65978"/>
                </a:lnTo>
                <a:lnTo>
                  <a:pt x="31518" y="31708"/>
                </a:lnTo>
                <a:lnTo>
                  <a:pt x="65734" y="8571"/>
                </a:lnTo>
                <a:lnTo>
                  <a:pt x="107650" y="0"/>
                </a:lnTo>
                <a:lnTo>
                  <a:pt x="108007" y="0"/>
                </a:lnTo>
                <a:lnTo>
                  <a:pt x="122634" y="980"/>
                </a:lnTo>
                <a:lnTo>
                  <a:pt x="136665" y="3835"/>
                </a:lnTo>
                <a:lnTo>
                  <a:pt x="173899" y="22385"/>
                </a:lnTo>
                <a:lnTo>
                  <a:pt x="201159" y="53239"/>
                </a:lnTo>
                <a:lnTo>
                  <a:pt x="214990" y="92966"/>
                </a:lnTo>
                <a:lnTo>
                  <a:pt x="216020" y="107950"/>
                </a:lnTo>
                <a:lnTo>
                  <a:pt x="215039" y="122577"/>
                </a:lnTo>
                <a:lnTo>
                  <a:pt x="212181" y="136609"/>
                </a:lnTo>
                <a:lnTo>
                  <a:pt x="193624" y="173849"/>
                </a:lnTo>
                <a:lnTo>
                  <a:pt x="162773" y="201124"/>
                </a:lnTo>
                <a:lnTo>
                  <a:pt x="123076" y="214983"/>
                </a:lnTo>
                <a:lnTo>
                  <a:pt x="108007" y="216026"/>
                </a:lnTo>
                <a:lnTo>
                  <a:pt x="93388" y="215045"/>
                </a:lnTo>
                <a:lnTo>
                  <a:pt x="79365" y="212185"/>
                </a:lnTo>
                <a:lnTo>
                  <a:pt x="42149" y="193617"/>
                </a:lnTo>
                <a:lnTo>
                  <a:pt x="14891" y="162746"/>
                </a:lnTo>
                <a:lnTo>
                  <a:pt x="1042" y="12302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xmlns="" id="{3F543E33-524E-4977-9DA3-1A07571BBB61}"/>
              </a:ext>
            </a:extLst>
          </p:cNvPr>
          <p:cNvSpPr txBox="1"/>
          <p:nvPr/>
        </p:nvSpPr>
        <p:spPr>
          <a:xfrm>
            <a:off x="96723" y="1264021"/>
            <a:ext cx="958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19">
            <a:extLst>
              <a:ext uri="{FF2B5EF4-FFF2-40B4-BE49-F238E27FC236}">
                <a16:creationId xmlns:a16="http://schemas.microsoft.com/office/drawing/2014/main" xmlns="" id="{441F96F4-4342-46FB-9C16-6E5CDA061575}"/>
              </a:ext>
            </a:extLst>
          </p:cNvPr>
          <p:cNvSpPr/>
          <p:nvPr/>
        </p:nvSpPr>
        <p:spPr>
          <a:xfrm>
            <a:off x="36240" y="2328036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108006" y="0"/>
                </a:moveTo>
                <a:lnTo>
                  <a:pt x="65733" y="8571"/>
                </a:lnTo>
                <a:lnTo>
                  <a:pt x="31517" y="31708"/>
                </a:lnTo>
                <a:lnTo>
                  <a:pt x="8454" y="65978"/>
                </a:lnTo>
                <a:lnTo>
                  <a:pt x="23" y="107587"/>
                </a:lnTo>
                <a:lnTo>
                  <a:pt x="0" y="108412"/>
                </a:lnTo>
                <a:lnTo>
                  <a:pt x="1041" y="123024"/>
                </a:lnTo>
                <a:lnTo>
                  <a:pt x="14891" y="162746"/>
                </a:lnTo>
                <a:lnTo>
                  <a:pt x="42148" y="193617"/>
                </a:lnTo>
                <a:lnTo>
                  <a:pt x="79364" y="212185"/>
                </a:lnTo>
                <a:lnTo>
                  <a:pt x="108006" y="216026"/>
                </a:lnTo>
                <a:lnTo>
                  <a:pt x="108473" y="216026"/>
                </a:lnTo>
                <a:lnTo>
                  <a:pt x="150352" y="207404"/>
                </a:lnTo>
                <a:lnTo>
                  <a:pt x="184535" y="184218"/>
                </a:lnTo>
                <a:lnTo>
                  <a:pt x="207573" y="149917"/>
                </a:lnTo>
                <a:lnTo>
                  <a:pt x="215988" y="108412"/>
                </a:lnTo>
                <a:lnTo>
                  <a:pt x="216019" y="107587"/>
                </a:lnTo>
                <a:lnTo>
                  <a:pt x="214989" y="92966"/>
                </a:lnTo>
                <a:lnTo>
                  <a:pt x="201158" y="53239"/>
                </a:lnTo>
                <a:lnTo>
                  <a:pt x="173898" y="22385"/>
                </a:lnTo>
                <a:lnTo>
                  <a:pt x="136664" y="3835"/>
                </a:lnTo>
                <a:lnTo>
                  <a:pt x="108006" y="0"/>
                </a:lnTo>
                <a:close/>
              </a:path>
            </a:pathLst>
          </a:custGeom>
          <a:solidFill>
            <a:srgbClr val="5122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0">
            <a:extLst>
              <a:ext uri="{FF2B5EF4-FFF2-40B4-BE49-F238E27FC236}">
                <a16:creationId xmlns:a16="http://schemas.microsoft.com/office/drawing/2014/main" xmlns="" id="{754AC853-920B-44E9-B2E2-F3131C3C6AE2}"/>
              </a:ext>
            </a:extLst>
          </p:cNvPr>
          <p:cNvSpPr/>
          <p:nvPr/>
        </p:nvSpPr>
        <p:spPr>
          <a:xfrm>
            <a:off x="36239" y="2328036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107950"/>
                </a:moveTo>
                <a:lnTo>
                  <a:pt x="8455" y="65978"/>
                </a:lnTo>
                <a:lnTo>
                  <a:pt x="31518" y="31708"/>
                </a:lnTo>
                <a:lnTo>
                  <a:pt x="65734" y="8571"/>
                </a:lnTo>
                <a:lnTo>
                  <a:pt x="107650" y="0"/>
                </a:lnTo>
                <a:lnTo>
                  <a:pt x="108007" y="0"/>
                </a:lnTo>
                <a:lnTo>
                  <a:pt x="122634" y="980"/>
                </a:lnTo>
                <a:lnTo>
                  <a:pt x="136665" y="3835"/>
                </a:lnTo>
                <a:lnTo>
                  <a:pt x="173899" y="22385"/>
                </a:lnTo>
                <a:lnTo>
                  <a:pt x="201159" y="53239"/>
                </a:lnTo>
                <a:lnTo>
                  <a:pt x="214990" y="92966"/>
                </a:lnTo>
                <a:lnTo>
                  <a:pt x="216020" y="107950"/>
                </a:lnTo>
                <a:lnTo>
                  <a:pt x="215039" y="122577"/>
                </a:lnTo>
                <a:lnTo>
                  <a:pt x="212181" y="136609"/>
                </a:lnTo>
                <a:lnTo>
                  <a:pt x="193624" y="173849"/>
                </a:lnTo>
                <a:lnTo>
                  <a:pt x="162773" y="201124"/>
                </a:lnTo>
                <a:lnTo>
                  <a:pt x="123076" y="214983"/>
                </a:lnTo>
                <a:lnTo>
                  <a:pt x="108007" y="216026"/>
                </a:lnTo>
                <a:lnTo>
                  <a:pt x="93388" y="215045"/>
                </a:lnTo>
                <a:lnTo>
                  <a:pt x="79365" y="212185"/>
                </a:lnTo>
                <a:lnTo>
                  <a:pt x="42149" y="193617"/>
                </a:lnTo>
                <a:lnTo>
                  <a:pt x="14891" y="162746"/>
                </a:lnTo>
                <a:lnTo>
                  <a:pt x="1042" y="12302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1">
            <a:extLst>
              <a:ext uri="{FF2B5EF4-FFF2-40B4-BE49-F238E27FC236}">
                <a16:creationId xmlns:a16="http://schemas.microsoft.com/office/drawing/2014/main" xmlns="" id="{DB093564-6549-49FA-9107-0E63A839433A}"/>
              </a:ext>
            </a:extLst>
          </p:cNvPr>
          <p:cNvSpPr txBox="1"/>
          <p:nvPr/>
        </p:nvSpPr>
        <p:spPr>
          <a:xfrm>
            <a:off x="96723" y="2368667"/>
            <a:ext cx="958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2">
            <a:extLst>
              <a:ext uri="{FF2B5EF4-FFF2-40B4-BE49-F238E27FC236}">
                <a16:creationId xmlns:a16="http://schemas.microsoft.com/office/drawing/2014/main" xmlns="" id="{939B3816-65FC-4372-897C-EE54BD663681}"/>
              </a:ext>
            </a:extLst>
          </p:cNvPr>
          <p:cNvSpPr/>
          <p:nvPr/>
        </p:nvSpPr>
        <p:spPr>
          <a:xfrm>
            <a:off x="36240" y="3645027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108006" y="0"/>
                </a:moveTo>
                <a:lnTo>
                  <a:pt x="65733" y="8589"/>
                </a:lnTo>
                <a:lnTo>
                  <a:pt x="31517" y="31755"/>
                </a:lnTo>
                <a:lnTo>
                  <a:pt x="8454" y="66031"/>
                </a:lnTo>
                <a:lnTo>
                  <a:pt x="23" y="107588"/>
                </a:lnTo>
                <a:lnTo>
                  <a:pt x="0" y="108412"/>
                </a:lnTo>
                <a:lnTo>
                  <a:pt x="1041" y="123024"/>
                </a:lnTo>
                <a:lnTo>
                  <a:pt x="14891" y="162746"/>
                </a:lnTo>
                <a:lnTo>
                  <a:pt x="42148" y="193617"/>
                </a:lnTo>
                <a:lnTo>
                  <a:pt x="79364" y="212185"/>
                </a:lnTo>
                <a:lnTo>
                  <a:pt x="108006" y="216027"/>
                </a:lnTo>
                <a:lnTo>
                  <a:pt x="108473" y="216026"/>
                </a:lnTo>
                <a:lnTo>
                  <a:pt x="150352" y="207404"/>
                </a:lnTo>
                <a:lnTo>
                  <a:pt x="184535" y="184218"/>
                </a:lnTo>
                <a:lnTo>
                  <a:pt x="207573" y="149917"/>
                </a:lnTo>
                <a:lnTo>
                  <a:pt x="215988" y="108412"/>
                </a:lnTo>
                <a:lnTo>
                  <a:pt x="216019" y="107588"/>
                </a:lnTo>
                <a:lnTo>
                  <a:pt x="214989" y="92993"/>
                </a:lnTo>
                <a:lnTo>
                  <a:pt x="201158" y="53296"/>
                </a:lnTo>
                <a:lnTo>
                  <a:pt x="173898" y="22424"/>
                </a:lnTo>
                <a:lnTo>
                  <a:pt x="136664" y="3844"/>
                </a:lnTo>
                <a:lnTo>
                  <a:pt x="108006" y="0"/>
                </a:lnTo>
                <a:close/>
              </a:path>
            </a:pathLst>
          </a:custGeom>
          <a:solidFill>
            <a:srgbClr val="5122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3">
            <a:extLst>
              <a:ext uri="{FF2B5EF4-FFF2-40B4-BE49-F238E27FC236}">
                <a16:creationId xmlns:a16="http://schemas.microsoft.com/office/drawing/2014/main" xmlns="" id="{312329D3-A40E-4C25-BB37-C8E4CDA8C604}"/>
              </a:ext>
            </a:extLst>
          </p:cNvPr>
          <p:cNvSpPr/>
          <p:nvPr/>
        </p:nvSpPr>
        <p:spPr>
          <a:xfrm>
            <a:off x="36239" y="3645027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107950"/>
                </a:moveTo>
                <a:lnTo>
                  <a:pt x="8455" y="66031"/>
                </a:lnTo>
                <a:lnTo>
                  <a:pt x="31518" y="31755"/>
                </a:lnTo>
                <a:lnTo>
                  <a:pt x="65734" y="8589"/>
                </a:lnTo>
                <a:lnTo>
                  <a:pt x="107650" y="0"/>
                </a:lnTo>
                <a:lnTo>
                  <a:pt x="108007" y="0"/>
                </a:lnTo>
                <a:lnTo>
                  <a:pt x="122634" y="982"/>
                </a:lnTo>
                <a:lnTo>
                  <a:pt x="136665" y="3844"/>
                </a:lnTo>
                <a:lnTo>
                  <a:pt x="173899" y="22424"/>
                </a:lnTo>
                <a:lnTo>
                  <a:pt x="201159" y="53296"/>
                </a:lnTo>
                <a:lnTo>
                  <a:pt x="214990" y="92993"/>
                </a:lnTo>
                <a:lnTo>
                  <a:pt x="216020" y="107950"/>
                </a:lnTo>
                <a:lnTo>
                  <a:pt x="215039" y="122577"/>
                </a:lnTo>
                <a:lnTo>
                  <a:pt x="212181" y="136609"/>
                </a:lnTo>
                <a:lnTo>
                  <a:pt x="193624" y="173849"/>
                </a:lnTo>
                <a:lnTo>
                  <a:pt x="162773" y="201124"/>
                </a:lnTo>
                <a:lnTo>
                  <a:pt x="123076" y="214983"/>
                </a:lnTo>
                <a:lnTo>
                  <a:pt x="108007" y="216027"/>
                </a:lnTo>
                <a:lnTo>
                  <a:pt x="93388" y="215045"/>
                </a:lnTo>
                <a:lnTo>
                  <a:pt x="79365" y="212185"/>
                </a:lnTo>
                <a:lnTo>
                  <a:pt x="42149" y="193617"/>
                </a:lnTo>
                <a:lnTo>
                  <a:pt x="14891" y="162746"/>
                </a:lnTo>
                <a:lnTo>
                  <a:pt x="1042" y="12302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4">
            <a:extLst>
              <a:ext uri="{FF2B5EF4-FFF2-40B4-BE49-F238E27FC236}">
                <a16:creationId xmlns:a16="http://schemas.microsoft.com/office/drawing/2014/main" xmlns="" id="{36C4D385-5A05-4BDE-80D9-3C8E678E4BE0}"/>
              </a:ext>
            </a:extLst>
          </p:cNvPr>
          <p:cNvSpPr txBox="1"/>
          <p:nvPr/>
        </p:nvSpPr>
        <p:spPr>
          <a:xfrm>
            <a:off x="96723" y="3685911"/>
            <a:ext cx="958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5">
            <a:extLst>
              <a:ext uri="{FF2B5EF4-FFF2-40B4-BE49-F238E27FC236}">
                <a16:creationId xmlns:a16="http://schemas.microsoft.com/office/drawing/2014/main" xmlns="" id="{D0892FAE-DC6D-4DDC-94DE-64C2EFD0D61E}"/>
              </a:ext>
            </a:extLst>
          </p:cNvPr>
          <p:cNvSpPr/>
          <p:nvPr/>
        </p:nvSpPr>
        <p:spPr>
          <a:xfrm>
            <a:off x="36240" y="5356605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108006" y="0"/>
                </a:moveTo>
                <a:lnTo>
                  <a:pt x="65733" y="8571"/>
                </a:lnTo>
                <a:lnTo>
                  <a:pt x="31517" y="31708"/>
                </a:lnTo>
                <a:lnTo>
                  <a:pt x="8454" y="65978"/>
                </a:lnTo>
                <a:lnTo>
                  <a:pt x="23" y="107587"/>
                </a:lnTo>
                <a:lnTo>
                  <a:pt x="0" y="108412"/>
                </a:lnTo>
                <a:lnTo>
                  <a:pt x="1041" y="123024"/>
                </a:lnTo>
                <a:lnTo>
                  <a:pt x="14891" y="162746"/>
                </a:lnTo>
                <a:lnTo>
                  <a:pt x="42148" y="193617"/>
                </a:lnTo>
                <a:lnTo>
                  <a:pt x="79364" y="212185"/>
                </a:lnTo>
                <a:lnTo>
                  <a:pt x="108006" y="216027"/>
                </a:lnTo>
                <a:lnTo>
                  <a:pt x="108473" y="216026"/>
                </a:lnTo>
                <a:lnTo>
                  <a:pt x="150352" y="207404"/>
                </a:lnTo>
                <a:lnTo>
                  <a:pt x="184535" y="184218"/>
                </a:lnTo>
                <a:lnTo>
                  <a:pt x="207573" y="149917"/>
                </a:lnTo>
                <a:lnTo>
                  <a:pt x="215988" y="108412"/>
                </a:lnTo>
                <a:lnTo>
                  <a:pt x="216019" y="107587"/>
                </a:lnTo>
                <a:lnTo>
                  <a:pt x="214989" y="92966"/>
                </a:lnTo>
                <a:lnTo>
                  <a:pt x="201158" y="53239"/>
                </a:lnTo>
                <a:lnTo>
                  <a:pt x="173898" y="22385"/>
                </a:lnTo>
                <a:lnTo>
                  <a:pt x="136664" y="3835"/>
                </a:lnTo>
                <a:lnTo>
                  <a:pt x="108006" y="0"/>
                </a:lnTo>
                <a:close/>
              </a:path>
            </a:pathLst>
          </a:custGeom>
          <a:solidFill>
            <a:srgbClr val="5122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6">
            <a:extLst>
              <a:ext uri="{FF2B5EF4-FFF2-40B4-BE49-F238E27FC236}">
                <a16:creationId xmlns:a16="http://schemas.microsoft.com/office/drawing/2014/main" xmlns="" id="{CAE7BFF2-D352-4587-B3AB-790C3D4F4A60}"/>
              </a:ext>
            </a:extLst>
          </p:cNvPr>
          <p:cNvSpPr/>
          <p:nvPr/>
        </p:nvSpPr>
        <p:spPr>
          <a:xfrm>
            <a:off x="36239" y="5356605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107950"/>
                </a:moveTo>
                <a:lnTo>
                  <a:pt x="8455" y="65978"/>
                </a:lnTo>
                <a:lnTo>
                  <a:pt x="31518" y="31708"/>
                </a:lnTo>
                <a:lnTo>
                  <a:pt x="65734" y="8571"/>
                </a:lnTo>
                <a:lnTo>
                  <a:pt x="107650" y="0"/>
                </a:lnTo>
                <a:lnTo>
                  <a:pt x="108007" y="0"/>
                </a:lnTo>
                <a:lnTo>
                  <a:pt x="122634" y="980"/>
                </a:lnTo>
                <a:lnTo>
                  <a:pt x="136665" y="3835"/>
                </a:lnTo>
                <a:lnTo>
                  <a:pt x="173899" y="22385"/>
                </a:lnTo>
                <a:lnTo>
                  <a:pt x="201159" y="53239"/>
                </a:lnTo>
                <a:lnTo>
                  <a:pt x="214990" y="92966"/>
                </a:lnTo>
                <a:lnTo>
                  <a:pt x="216020" y="107950"/>
                </a:lnTo>
                <a:lnTo>
                  <a:pt x="215039" y="122577"/>
                </a:lnTo>
                <a:lnTo>
                  <a:pt x="212181" y="136609"/>
                </a:lnTo>
                <a:lnTo>
                  <a:pt x="193624" y="173849"/>
                </a:lnTo>
                <a:lnTo>
                  <a:pt x="162773" y="201124"/>
                </a:lnTo>
                <a:lnTo>
                  <a:pt x="123076" y="214983"/>
                </a:lnTo>
                <a:lnTo>
                  <a:pt x="108007" y="216027"/>
                </a:lnTo>
                <a:lnTo>
                  <a:pt x="93388" y="215045"/>
                </a:lnTo>
                <a:lnTo>
                  <a:pt x="79365" y="212185"/>
                </a:lnTo>
                <a:lnTo>
                  <a:pt x="42149" y="193617"/>
                </a:lnTo>
                <a:lnTo>
                  <a:pt x="14891" y="162746"/>
                </a:lnTo>
                <a:lnTo>
                  <a:pt x="1042" y="12302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7">
            <a:extLst>
              <a:ext uri="{FF2B5EF4-FFF2-40B4-BE49-F238E27FC236}">
                <a16:creationId xmlns:a16="http://schemas.microsoft.com/office/drawing/2014/main" xmlns="" id="{D2B220AA-05E6-49CE-A6CA-AD29B1BA0708}"/>
              </a:ext>
            </a:extLst>
          </p:cNvPr>
          <p:cNvSpPr txBox="1"/>
          <p:nvPr/>
        </p:nvSpPr>
        <p:spPr>
          <a:xfrm>
            <a:off x="96723" y="5397998"/>
            <a:ext cx="958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28">
            <a:extLst>
              <a:ext uri="{FF2B5EF4-FFF2-40B4-BE49-F238E27FC236}">
                <a16:creationId xmlns:a16="http://schemas.microsoft.com/office/drawing/2014/main" xmlns="" id="{F02B7151-7977-4EF5-8C38-74C24A3DFEE5}"/>
              </a:ext>
            </a:extLst>
          </p:cNvPr>
          <p:cNvSpPr/>
          <p:nvPr/>
        </p:nvSpPr>
        <p:spPr>
          <a:xfrm>
            <a:off x="166179" y="1131442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0" y="0"/>
                </a:moveTo>
                <a:lnTo>
                  <a:pt x="1080008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29">
            <a:extLst>
              <a:ext uri="{FF2B5EF4-FFF2-40B4-BE49-F238E27FC236}">
                <a16:creationId xmlns:a16="http://schemas.microsoft.com/office/drawing/2014/main" xmlns="" id="{A21FCEE9-A16A-4C02-BBB6-92372DC09F7B}"/>
              </a:ext>
            </a:extLst>
          </p:cNvPr>
          <p:cNvSpPr txBox="1"/>
          <p:nvPr/>
        </p:nvSpPr>
        <p:spPr>
          <a:xfrm>
            <a:off x="232172" y="1363571"/>
            <a:ext cx="956944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>
              <a:lnSpc>
                <a:spcPct val="100000"/>
              </a:lnSpc>
            </a:pPr>
            <a:r>
              <a:rPr sz="900" b="1" dirty="0" err="1">
                <a:latin typeface="Arial"/>
                <a:cs typeface="Arial"/>
              </a:rPr>
              <a:t>Ко</a:t>
            </a:r>
            <a:r>
              <a:rPr sz="900" b="1" spc="5" dirty="0" err="1">
                <a:latin typeface="Arial"/>
                <a:cs typeface="Arial"/>
              </a:rPr>
              <a:t>л</a:t>
            </a:r>
            <a:r>
              <a:rPr sz="900" b="1" dirty="0" err="1">
                <a:latin typeface="Arial"/>
                <a:cs typeface="Arial"/>
              </a:rPr>
              <a:t>ичес</a:t>
            </a:r>
            <a:r>
              <a:rPr sz="900" b="1" spc="-35" dirty="0" err="1">
                <a:latin typeface="Arial"/>
                <a:cs typeface="Arial"/>
              </a:rPr>
              <a:t>т</a:t>
            </a:r>
            <a:r>
              <a:rPr sz="900" b="1" dirty="0" err="1">
                <a:latin typeface="Arial"/>
                <a:cs typeface="Arial"/>
              </a:rPr>
              <a:t>вен</a:t>
            </a:r>
            <a:r>
              <a:rPr sz="900" b="1" spc="-10" dirty="0" err="1">
                <a:latin typeface="Arial"/>
                <a:cs typeface="Arial"/>
              </a:rPr>
              <a:t>н</a:t>
            </a:r>
            <a:r>
              <a:rPr sz="900" b="1" dirty="0" err="1">
                <a:latin typeface="Arial"/>
                <a:cs typeface="Arial"/>
              </a:rPr>
              <a:t>ая</a:t>
            </a:r>
            <a:r>
              <a:rPr sz="900" b="1" dirty="0">
                <a:latin typeface="Arial"/>
                <a:cs typeface="Arial"/>
              </a:rPr>
              <a:t> </a:t>
            </a:r>
            <a:r>
              <a:rPr sz="900" b="1" dirty="0" err="1">
                <a:latin typeface="Arial"/>
                <a:cs typeface="Arial"/>
              </a:rPr>
              <a:t>оце</a:t>
            </a:r>
            <a:r>
              <a:rPr sz="900" b="1" spc="-5" dirty="0" err="1">
                <a:latin typeface="Arial"/>
                <a:cs typeface="Arial"/>
              </a:rPr>
              <a:t>н</a:t>
            </a:r>
            <a:r>
              <a:rPr sz="900" b="1" spc="5" dirty="0" err="1">
                <a:latin typeface="Arial"/>
                <a:cs typeface="Arial"/>
              </a:rPr>
              <a:t>к</a:t>
            </a:r>
            <a:r>
              <a:rPr sz="900" b="1" dirty="0" err="1">
                <a:latin typeface="Arial"/>
                <a:cs typeface="Arial"/>
              </a:rPr>
              <a:t>а</a:t>
            </a:r>
            <a:r>
              <a:rPr lang="ru-RU" sz="900" b="1" dirty="0">
                <a:latin typeface="Arial"/>
                <a:cs typeface="Arial"/>
              </a:rPr>
              <a:t> уровня готовности к тиражированию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5" name="object 30">
            <a:extLst>
              <a:ext uri="{FF2B5EF4-FFF2-40B4-BE49-F238E27FC236}">
                <a16:creationId xmlns:a16="http://schemas.microsoft.com/office/drawing/2014/main" xmlns="" id="{C70904CD-AA0C-4129-B1B8-45AD3766FD83}"/>
              </a:ext>
            </a:extLst>
          </p:cNvPr>
          <p:cNvSpPr txBox="1"/>
          <p:nvPr/>
        </p:nvSpPr>
        <p:spPr>
          <a:xfrm>
            <a:off x="-46101" y="2585810"/>
            <a:ext cx="1512443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275590" indent="2540" algn="ctr">
              <a:lnSpc>
                <a:spcPct val="100000"/>
              </a:lnSpc>
            </a:pPr>
            <a:r>
              <a:rPr sz="900" b="1" spc="-15" dirty="0" err="1">
                <a:latin typeface="Arial"/>
                <a:cs typeface="Arial"/>
              </a:rPr>
              <a:t>А</a:t>
            </a:r>
            <a:r>
              <a:rPr sz="900" b="1" spc="-5" dirty="0" err="1">
                <a:latin typeface="Arial"/>
                <a:cs typeface="Arial"/>
              </a:rPr>
              <a:t>н</a:t>
            </a:r>
            <a:r>
              <a:rPr sz="900" b="1" dirty="0" err="1">
                <a:latin typeface="Arial"/>
                <a:cs typeface="Arial"/>
              </a:rPr>
              <a:t>ализ</a:t>
            </a:r>
            <a:r>
              <a:rPr sz="900" b="1" dirty="0">
                <a:latin typeface="Arial"/>
                <a:cs typeface="Arial"/>
              </a:rPr>
              <a:t> </a:t>
            </a:r>
            <a:r>
              <a:rPr lang="ru-RU" sz="900" b="1" dirty="0">
                <a:latin typeface="Arial"/>
                <a:cs typeface="Arial"/>
              </a:rPr>
              <a:t>п</a:t>
            </a:r>
            <a:r>
              <a:rPr lang="ru-RU" sz="900" b="1" spc="-5" dirty="0">
                <a:latin typeface="Arial"/>
                <a:cs typeface="Arial"/>
              </a:rPr>
              <a:t>одходов к тиражированию внутри организации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6" name="object 31">
            <a:extLst>
              <a:ext uri="{FF2B5EF4-FFF2-40B4-BE49-F238E27FC236}">
                <a16:creationId xmlns:a16="http://schemas.microsoft.com/office/drawing/2014/main" xmlns="" id="{6CE40025-4D4C-4076-899C-C7FDBB64051B}"/>
              </a:ext>
            </a:extLst>
          </p:cNvPr>
          <p:cNvSpPr txBox="1"/>
          <p:nvPr/>
        </p:nvSpPr>
        <p:spPr>
          <a:xfrm>
            <a:off x="197916" y="4045422"/>
            <a:ext cx="1000760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</a:pPr>
            <a:r>
              <a:rPr sz="900" b="1" spc="-5" dirty="0" err="1">
                <a:latin typeface="Arial"/>
                <a:cs typeface="Arial"/>
              </a:rPr>
              <a:t>Об</a:t>
            </a:r>
            <a:r>
              <a:rPr sz="900" b="1" dirty="0" err="1">
                <a:latin typeface="Arial"/>
                <a:cs typeface="Arial"/>
              </a:rPr>
              <a:t>с</a:t>
            </a:r>
            <a:r>
              <a:rPr sz="900" b="1" spc="-45" dirty="0" err="1">
                <a:latin typeface="Arial"/>
                <a:cs typeface="Arial"/>
              </a:rPr>
              <a:t>у</a:t>
            </a:r>
            <a:r>
              <a:rPr sz="900" b="1" spc="5" dirty="0" err="1">
                <a:latin typeface="Arial"/>
                <a:cs typeface="Arial"/>
              </a:rPr>
              <a:t>ж</a:t>
            </a:r>
            <a:r>
              <a:rPr sz="900" b="1" dirty="0" err="1">
                <a:latin typeface="Arial"/>
                <a:cs typeface="Arial"/>
              </a:rPr>
              <a:t>де</a:t>
            </a:r>
            <a:r>
              <a:rPr sz="900" b="1" spc="-5" dirty="0" err="1">
                <a:latin typeface="Arial"/>
                <a:cs typeface="Arial"/>
              </a:rPr>
              <a:t>н</a:t>
            </a:r>
            <a:r>
              <a:rPr sz="900" b="1" dirty="0" err="1">
                <a:latin typeface="Arial"/>
                <a:cs typeface="Arial"/>
              </a:rPr>
              <a:t>ие</a:t>
            </a:r>
            <a:r>
              <a:rPr sz="900" b="1" dirty="0">
                <a:latin typeface="Arial"/>
                <a:cs typeface="Arial"/>
              </a:rPr>
              <a:t> </a:t>
            </a:r>
            <a:r>
              <a:rPr lang="ru-RU" sz="900" b="1" dirty="0">
                <a:latin typeface="Arial"/>
                <a:cs typeface="Arial"/>
              </a:rPr>
              <a:t>подходов и методов тиражирования</a:t>
            </a:r>
            <a:r>
              <a:rPr lang="ru-RU" sz="900" b="1" spc="-5" dirty="0">
                <a:latin typeface="Arial"/>
                <a:cs typeface="Arial"/>
              </a:rPr>
              <a:t> вне организации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7" name="object 32">
            <a:extLst>
              <a:ext uri="{FF2B5EF4-FFF2-40B4-BE49-F238E27FC236}">
                <a16:creationId xmlns:a16="http://schemas.microsoft.com/office/drawing/2014/main" xmlns="" id="{FE234457-591B-4197-9763-D9B785FDB9AF}"/>
              </a:ext>
            </a:extLst>
          </p:cNvPr>
          <p:cNvSpPr txBox="1"/>
          <p:nvPr/>
        </p:nvSpPr>
        <p:spPr>
          <a:xfrm>
            <a:off x="272592" y="5627359"/>
            <a:ext cx="851535" cy="27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1440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Ра</a:t>
            </a:r>
            <a:r>
              <a:rPr sz="900" b="1" spc="-5" dirty="0">
                <a:latin typeface="Arial"/>
                <a:cs typeface="Arial"/>
              </a:rPr>
              <a:t>з</a:t>
            </a:r>
            <a:r>
              <a:rPr sz="900" b="1" dirty="0">
                <a:latin typeface="Arial"/>
                <a:cs typeface="Arial"/>
              </a:rPr>
              <a:t>ра</a:t>
            </a:r>
            <a:r>
              <a:rPr sz="900" b="1" spc="-5" dirty="0">
                <a:latin typeface="Arial"/>
                <a:cs typeface="Arial"/>
              </a:rPr>
              <a:t>б</a:t>
            </a:r>
            <a:r>
              <a:rPr sz="900" b="1" dirty="0">
                <a:latin typeface="Arial"/>
                <a:cs typeface="Arial"/>
              </a:rPr>
              <a:t>о</a:t>
            </a:r>
            <a:r>
              <a:rPr sz="900" b="1" spc="-35" dirty="0">
                <a:latin typeface="Arial"/>
                <a:cs typeface="Arial"/>
              </a:rPr>
              <a:t>т</a:t>
            </a:r>
            <a:r>
              <a:rPr sz="900" b="1" spc="5" dirty="0">
                <a:latin typeface="Arial"/>
                <a:cs typeface="Arial"/>
              </a:rPr>
              <a:t>к</a:t>
            </a:r>
            <a:r>
              <a:rPr sz="900" b="1" dirty="0">
                <a:latin typeface="Arial"/>
                <a:cs typeface="Arial"/>
              </a:rPr>
              <a:t>а ре</a:t>
            </a:r>
            <a:r>
              <a:rPr sz="900" b="1" spc="5" dirty="0">
                <a:latin typeface="Arial"/>
                <a:cs typeface="Arial"/>
              </a:rPr>
              <a:t>к</a:t>
            </a:r>
            <a:r>
              <a:rPr sz="900" b="1" dirty="0">
                <a:latin typeface="Arial"/>
                <a:cs typeface="Arial"/>
              </a:rPr>
              <a:t>о</a:t>
            </a:r>
            <a:r>
              <a:rPr sz="900" b="1" spc="-5" dirty="0">
                <a:latin typeface="Arial"/>
                <a:cs typeface="Arial"/>
              </a:rPr>
              <a:t>м</a:t>
            </a:r>
            <a:r>
              <a:rPr sz="900" b="1" dirty="0">
                <a:latin typeface="Arial"/>
                <a:cs typeface="Arial"/>
              </a:rPr>
              <a:t>е</a:t>
            </a:r>
            <a:r>
              <a:rPr sz="900" b="1" spc="-5" dirty="0">
                <a:latin typeface="Arial"/>
                <a:cs typeface="Arial"/>
              </a:rPr>
              <a:t>н</a:t>
            </a:r>
            <a:r>
              <a:rPr sz="900" b="1" dirty="0">
                <a:latin typeface="Arial"/>
                <a:cs typeface="Arial"/>
              </a:rPr>
              <a:t>дац</a:t>
            </a:r>
            <a:r>
              <a:rPr sz="900" b="1" spc="-5" dirty="0">
                <a:latin typeface="Arial"/>
                <a:cs typeface="Arial"/>
              </a:rPr>
              <a:t>и</a:t>
            </a:r>
            <a:r>
              <a:rPr sz="900" b="1" dirty="0">
                <a:latin typeface="Arial"/>
                <a:cs typeface="Arial"/>
              </a:rPr>
              <a:t>й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4">
            <a:extLst>
              <a:ext uri="{FF2B5EF4-FFF2-40B4-BE49-F238E27FC236}">
                <a16:creationId xmlns:a16="http://schemas.microsoft.com/office/drawing/2014/main" xmlns="" id="{F8B4B0F4-EB16-41FD-865A-9D9CAD1D8E18}"/>
              </a:ext>
            </a:extLst>
          </p:cNvPr>
          <p:cNvSpPr/>
          <p:nvPr/>
        </p:nvSpPr>
        <p:spPr>
          <a:xfrm>
            <a:off x="1333753" y="1131442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5924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5">
            <a:extLst>
              <a:ext uri="{FF2B5EF4-FFF2-40B4-BE49-F238E27FC236}">
                <a16:creationId xmlns:a16="http://schemas.microsoft.com/office/drawing/2014/main" xmlns="" id="{4545B04E-6971-4D33-80F6-198514D9640C}"/>
              </a:ext>
            </a:extLst>
          </p:cNvPr>
          <p:cNvSpPr/>
          <p:nvPr/>
        </p:nvSpPr>
        <p:spPr>
          <a:xfrm>
            <a:off x="1333753" y="2276855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592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6">
            <a:extLst>
              <a:ext uri="{FF2B5EF4-FFF2-40B4-BE49-F238E27FC236}">
                <a16:creationId xmlns:a16="http://schemas.microsoft.com/office/drawing/2014/main" xmlns="" id="{6D29C3E7-2B4C-4E63-8077-69952FCBF087}"/>
              </a:ext>
            </a:extLst>
          </p:cNvPr>
          <p:cNvSpPr/>
          <p:nvPr/>
        </p:nvSpPr>
        <p:spPr>
          <a:xfrm>
            <a:off x="1333753" y="3663696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592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37">
            <a:extLst>
              <a:ext uri="{FF2B5EF4-FFF2-40B4-BE49-F238E27FC236}">
                <a16:creationId xmlns:a16="http://schemas.microsoft.com/office/drawing/2014/main" xmlns="" id="{84FA3B56-B225-473A-9A3C-40635A08E642}"/>
              </a:ext>
            </a:extLst>
          </p:cNvPr>
          <p:cNvSpPr/>
          <p:nvPr/>
        </p:nvSpPr>
        <p:spPr>
          <a:xfrm>
            <a:off x="1333753" y="5301234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592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38">
            <a:extLst>
              <a:ext uri="{FF2B5EF4-FFF2-40B4-BE49-F238E27FC236}">
                <a16:creationId xmlns:a16="http://schemas.microsoft.com/office/drawing/2014/main" xmlns="" id="{2E94608C-557B-4A41-A851-34B4C1B82A3F}"/>
              </a:ext>
            </a:extLst>
          </p:cNvPr>
          <p:cNvSpPr txBox="1"/>
          <p:nvPr/>
        </p:nvSpPr>
        <p:spPr>
          <a:xfrm>
            <a:off x="1377188" y="3523478"/>
            <a:ext cx="16414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7" name="object 42">
            <a:extLst>
              <a:ext uri="{FF2B5EF4-FFF2-40B4-BE49-F238E27FC236}">
                <a16:creationId xmlns:a16="http://schemas.microsoft.com/office/drawing/2014/main" xmlns="" id="{C1288AE3-E998-4634-948A-6D7476F48F63}"/>
              </a:ext>
            </a:extLst>
          </p:cNvPr>
          <p:cNvSpPr txBox="1"/>
          <p:nvPr/>
        </p:nvSpPr>
        <p:spPr>
          <a:xfrm>
            <a:off x="1377188" y="5323703"/>
            <a:ext cx="324548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lvl="1" algn="just">
              <a:lnSpc>
                <a:spcPct val="100000"/>
              </a:lnSpc>
              <a:buClr>
                <a:srgbClr val="414142"/>
              </a:buClr>
              <a:buFont typeface="Arial"/>
              <a:buAutoNum type="arabicPeriod"/>
              <a:tabLst>
                <a:tab pos="308610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вы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яв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ых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зон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14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14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1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чших</a:t>
            </a:r>
            <a:r>
              <a:rPr sz="1000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дл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;</a:t>
            </a:r>
            <a:endParaRPr sz="1000" dirty="0">
              <a:latin typeface="Arial"/>
              <a:cs typeface="Arial"/>
            </a:endParaRPr>
          </a:p>
          <a:p>
            <a:pPr marL="12700" lvl="1" algn="just">
              <a:lnSpc>
                <a:spcPct val="100000"/>
              </a:lnSpc>
              <a:buClr>
                <a:srgbClr val="414142"/>
              </a:buClr>
              <a:tabLst>
                <a:tab pos="429259" algn="l"/>
              </a:tabLst>
            </a:pP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Об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25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 </a:t>
            </a:r>
            <a:r>
              <a:rPr sz="100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 </a:t>
            </a:r>
            <a:r>
              <a:rPr sz="1000" spc="-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ф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ва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    </a:t>
            </a:r>
            <a:r>
              <a:rPr sz="1000" spc="-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пе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ня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 реко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ац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й</a:t>
            </a:r>
            <a:r>
              <a:rPr lang="ru-RU"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дл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lang="ru-RU"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нд</a:t>
            </a:r>
            <a:r>
              <a:rPr lang="ru-RU" sz="1000" spc="-4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ма</a:t>
            </a:r>
            <a:r>
              <a:rPr lang="ru-RU"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ПП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КО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8" name="object 44">
            <a:extLst>
              <a:ext uri="{FF2B5EF4-FFF2-40B4-BE49-F238E27FC236}">
                <a16:creationId xmlns:a16="http://schemas.microsoft.com/office/drawing/2014/main" xmlns="" id="{F07862D7-D311-4B72-B14D-5AC383CEBFD5}"/>
              </a:ext>
            </a:extLst>
          </p:cNvPr>
          <p:cNvSpPr/>
          <p:nvPr/>
        </p:nvSpPr>
        <p:spPr>
          <a:xfrm>
            <a:off x="5920614" y="4978400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108075" y="0"/>
                </a:moveTo>
                <a:lnTo>
                  <a:pt x="65737" y="8605"/>
                </a:lnTo>
                <a:lnTo>
                  <a:pt x="31517" y="31774"/>
                </a:lnTo>
                <a:lnTo>
                  <a:pt x="8453" y="66044"/>
                </a:lnTo>
                <a:lnTo>
                  <a:pt x="19" y="107640"/>
                </a:lnTo>
                <a:lnTo>
                  <a:pt x="0" y="108469"/>
                </a:lnTo>
                <a:lnTo>
                  <a:pt x="1048" y="123074"/>
                </a:lnTo>
                <a:lnTo>
                  <a:pt x="14918" y="162777"/>
                </a:lnTo>
                <a:lnTo>
                  <a:pt x="42192" y="193630"/>
                </a:lnTo>
                <a:lnTo>
                  <a:pt x="79424" y="212188"/>
                </a:lnTo>
                <a:lnTo>
                  <a:pt x="108075" y="216026"/>
                </a:lnTo>
                <a:lnTo>
                  <a:pt x="108489" y="216026"/>
                </a:lnTo>
                <a:lnTo>
                  <a:pt x="150340" y="207419"/>
                </a:lnTo>
                <a:lnTo>
                  <a:pt x="184522" y="184236"/>
                </a:lnTo>
                <a:lnTo>
                  <a:pt x="207572" y="149928"/>
                </a:lnTo>
                <a:lnTo>
                  <a:pt x="215990" y="108469"/>
                </a:lnTo>
                <a:lnTo>
                  <a:pt x="216025" y="107640"/>
                </a:lnTo>
                <a:lnTo>
                  <a:pt x="215001" y="93040"/>
                </a:lnTo>
                <a:lnTo>
                  <a:pt x="201177" y="53324"/>
                </a:lnTo>
                <a:lnTo>
                  <a:pt x="173922" y="22436"/>
                </a:lnTo>
                <a:lnTo>
                  <a:pt x="136706" y="3846"/>
                </a:lnTo>
                <a:lnTo>
                  <a:pt x="108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5">
            <a:extLst>
              <a:ext uri="{FF2B5EF4-FFF2-40B4-BE49-F238E27FC236}">
                <a16:creationId xmlns:a16="http://schemas.microsoft.com/office/drawing/2014/main" xmlns="" id="{D24835BC-6A15-4289-8A5D-FA5A15ADE16F}"/>
              </a:ext>
            </a:extLst>
          </p:cNvPr>
          <p:cNvSpPr/>
          <p:nvPr/>
        </p:nvSpPr>
        <p:spPr>
          <a:xfrm>
            <a:off x="5920613" y="4978400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107950"/>
                </a:moveTo>
                <a:lnTo>
                  <a:pt x="8455" y="66044"/>
                </a:lnTo>
                <a:lnTo>
                  <a:pt x="31518" y="31774"/>
                </a:lnTo>
                <a:lnTo>
                  <a:pt x="65738" y="8605"/>
                </a:lnTo>
                <a:lnTo>
                  <a:pt x="107661" y="0"/>
                </a:lnTo>
                <a:lnTo>
                  <a:pt x="108076" y="0"/>
                </a:lnTo>
                <a:lnTo>
                  <a:pt x="122688" y="983"/>
                </a:lnTo>
                <a:lnTo>
                  <a:pt x="136707" y="3846"/>
                </a:lnTo>
                <a:lnTo>
                  <a:pt x="173923" y="22436"/>
                </a:lnTo>
                <a:lnTo>
                  <a:pt x="201178" y="53324"/>
                </a:lnTo>
                <a:lnTo>
                  <a:pt x="215002" y="93040"/>
                </a:lnTo>
                <a:lnTo>
                  <a:pt x="216026" y="107950"/>
                </a:lnTo>
                <a:lnTo>
                  <a:pt x="215044" y="122582"/>
                </a:lnTo>
                <a:lnTo>
                  <a:pt x="212184" y="136617"/>
                </a:lnTo>
                <a:lnTo>
                  <a:pt x="193615" y="173865"/>
                </a:lnTo>
                <a:lnTo>
                  <a:pt x="162758" y="201140"/>
                </a:lnTo>
                <a:lnTo>
                  <a:pt x="123079" y="214990"/>
                </a:lnTo>
                <a:lnTo>
                  <a:pt x="108076" y="216026"/>
                </a:lnTo>
                <a:lnTo>
                  <a:pt x="93453" y="215046"/>
                </a:lnTo>
                <a:lnTo>
                  <a:pt x="79425" y="212188"/>
                </a:lnTo>
                <a:lnTo>
                  <a:pt x="42193" y="193630"/>
                </a:lnTo>
                <a:lnTo>
                  <a:pt x="14919" y="162777"/>
                </a:lnTo>
                <a:lnTo>
                  <a:pt x="1049" y="12307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7">
            <a:extLst>
              <a:ext uri="{FF2B5EF4-FFF2-40B4-BE49-F238E27FC236}">
                <a16:creationId xmlns:a16="http://schemas.microsoft.com/office/drawing/2014/main" xmlns="" id="{0C92ACF7-556D-46EC-BA08-92034663F0D1}"/>
              </a:ext>
            </a:extLst>
          </p:cNvPr>
          <p:cNvSpPr/>
          <p:nvPr/>
        </p:nvSpPr>
        <p:spPr>
          <a:xfrm>
            <a:off x="5920614" y="1800225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108075" y="0"/>
                </a:moveTo>
                <a:lnTo>
                  <a:pt x="65737" y="8605"/>
                </a:lnTo>
                <a:lnTo>
                  <a:pt x="31517" y="31774"/>
                </a:lnTo>
                <a:lnTo>
                  <a:pt x="8453" y="66044"/>
                </a:lnTo>
                <a:lnTo>
                  <a:pt x="19" y="107640"/>
                </a:lnTo>
                <a:lnTo>
                  <a:pt x="0" y="108469"/>
                </a:lnTo>
                <a:lnTo>
                  <a:pt x="1048" y="123074"/>
                </a:lnTo>
                <a:lnTo>
                  <a:pt x="14918" y="162777"/>
                </a:lnTo>
                <a:lnTo>
                  <a:pt x="42192" y="193630"/>
                </a:lnTo>
                <a:lnTo>
                  <a:pt x="79424" y="212188"/>
                </a:lnTo>
                <a:lnTo>
                  <a:pt x="108075" y="216026"/>
                </a:lnTo>
                <a:lnTo>
                  <a:pt x="108489" y="216026"/>
                </a:lnTo>
                <a:lnTo>
                  <a:pt x="150340" y="207419"/>
                </a:lnTo>
                <a:lnTo>
                  <a:pt x="184522" y="184236"/>
                </a:lnTo>
                <a:lnTo>
                  <a:pt x="207572" y="149928"/>
                </a:lnTo>
                <a:lnTo>
                  <a:pt x="215990" y="108469"/>
                </a:lnTo>
                <a:lnTo>
                  <a:pt x="216025" y="107640"/>
                </a:lnTo>
                <a:lnTo>
                  <a:pt x="215001" y="93040"/>
                </a:lnTo>
                <a:lnTo>
                  <a:pt x="201177" y="53324"/>
                </a:lnTo>
                <a:lnTo>
                  <a:pt x="173922" y="22436"/>
                </a:lnTo>
                <a:lnTo>
                  <a:pt x="136706" y="3846"/>
                </a:lnTo>
                <a:lnTo>
                  <a:pt x="108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48">
            <a:extLst>
              <a:ext uri="{FF2B5EF4-FFF2-40B4-BE49-F238E27FC236}">
                <a16:creationId xmlns:a16="http://schemas.microsoft.com/office/drawing/2014/main" xmlns="" id="{3BF25535-C124-43E9-AB0A-BB1FFEBDC164}"/>
              </a:ext>
            </a:extLst>
          </p:cNvPr>
          <p:cNvSpPr/>
          <p:nvPr/>
        </p:nvSpPr>
        <p:spPr>
          <a:xfrm>
            <a:off x="5920613" y="1800225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107950"/>
                </a:moveTo>
                <a:lnTo>
                  <a:pt x="8455" y="66044"/>
                </a:lnTo>
                <a:lnTo>
                  <a:pt x="31518" y="31774"/>
                </a:lnTo>
                <a:lnTo>
                  <a:pt x="65738" y="8605"/>
                </a:lnTo>
                <a:lnTo>
                  <a:pt x="107661" y="0"/>
                </a:lnTo>
                <a:lnTo>
                  <a:pt x="108076" y="0"/>
                </a:lnTo>
                <a:lnTo>
                  <a:pt x="122688" y="983"/>
                </a:lnTo>
                <a:lnTo>
                  <a:pt x="136707" y="3846"/>
                </a:lnTo>
                <a:lnTo>
                  <a:pt x="173923" y="22436"/>
                </a:lnTo>
                <a:lnTo>
                  <a:pt x="201178" y="53324"/>
                </a:lnTo>
                <a:lnTo>
                  <a:pt x="215002" y="93040"/>
                </a:lnTo>
                <a:lnTo>
                  <a:pt x="216026" y="107950"/>
                </a:lnTo>
                <a:lnTo>
                  <a:pt x="215044" y="122582"/>
                </a:lnTo>
                <a:lnTo>
                  <a:pt x="212184" y="136617"/>
                </a:lnTo>
                <a:lnTo>
                  <a:pt x="193615" y="173865"/>
                </a:lnTo>
                <a:lnTo>
                  <a:pt x="162758" y="201140"/>
                </a:lnTo>
                <a:lnTo>
                  <a:pt x="123079" y="214990"/>
                </a:lnTo>
                <a:lnTo>
                  <a:pt x="108076" y="216026"/>
                </a:lnTo>
                <a:lnTo>
                  <a:pt x="93453" y="215046"/>
                </a:lnTo>
                <a:lnTo>
                  <a:pt x="79425" y="212188"/>
                </a:lnTo>
                <a:lnTo>
                  <a:pt x="42193" y="193630"/>
                </a:lnTo>
                <a:lnTo>
                  <a:pt x="14919" y="162777"/>
                </a:lnTo>
                <a:lnTo>
                  <a:pt x="1049" y="12307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0">
            <a:extLst>
              <a:ext uri="{FF2B5EF4-FFF2-40B4-BE49-F238E27FC236}">
                <a16:creationId xmlns:a16="http://schemas.microsoft.com/office/drawing/2014/main" xmlns="" id="{278D0402-08F6-4826-BC3E-34A34D1F372C}"/>
              </a:ext>
            </a:extLst>
          </p:cNvPr>
          <p:cNvSpPr txBox="1"/>
          <p:nvPr/>
        </p:nvSpPr>
        <p:spPr>
          <a:xfrm>
            <a:off x="1377188" y="1245479"/>
            <a:ext cx="333375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9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Количественная оценка доли проектов в общем портфеле, потенциально готовых к тиражированию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3" name="object 51">
            <a:extLst>
              <a:ext uri="{FF2B5EF4-FFF2-40B4-BE49-F238E27FC236}">
                <a16:creationId xmlns:a16="http://schemas.microsoft.com/office/drawing/2014/main" xmlns="" id="{DCB0984E-D5B0-4633-AE51-BDE08B6A36DE}"/>
              </a:ext>
            </a:extLst>
          </p:cNvPr>
          <p:cNvSpPr txBox="1"/>
          <p:nvPr/>
        </p:nvSpPr>
        <p:spPr>
          <a:xfrm>
            <a:off x="1377188" y="2304024"/>
            <a:ext cx="333375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lvl="1" algn="just">
              <a:lnSpc>
                <a:spcPct val="100000"/>
              </a:lnSpc>
              <a:buClr>
                <a:srgbClr val="414142"/>
              </a:buClr>
              <a:buFont typeface="Arial"/>
              <a:buAutoNum type="arabicPeriod"/>
              <a:tabLst>
                <a:tab pos="297815" algn="l"/>
              </a:tabLst>
            </a:pP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из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подходов и методов к тиражированию результатов проектов внутри организации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4" name="object 52">
            <a:extLst>
              <a:ext uri="{FF2B5EF4-FFF2-40B4-BE49-F238E27FC236}">
                <a16:creationId xmlns:a16="http://schemas.microsoft.com/office/drawing/2014/main" xmlns="" id="{E380939B-ABA5-4A4D-A431-5253C87984EC}"/>
              </a:ext>
            </a:extLst>
          </p:cNvPr>
          <p:cNvSpPr/>
          <p:nvPr/>
        </p:nvSpPr>
        <p:spPr>
          <a:xfrm>
            <a:off x="4896358" y="1131442"/>
            <a:ext cx="1044575" cy="0"/>
          </a:xfrm>
          <a:custGeom>
            <a:avLst/>
            <a:gdLst/>
            <a:ahLst/>
            <a:cxnLst/>
            <a:rect l="l" t="t" r="r" b="b"/>
            <a:pathLst>
              <a:path w="1044575">
                <a:moveTo>
                  <a:pt x="0" y="0"/>
                </a:moveTo>
                <a:lnTo>
                  <a:pt x="1044066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xmlns="" id="{5D337147-77F4-470E-847F-131C88C6A65F}"/>
              </a:ext>
            </a:extLst>
          </p:cNvPr>
          <p:cNvSpPr/>
          <p:nvPr/>
        </p:nvSpPr>
        <p:spPr>
          <a:xfrm>
            <a:off x="6059551" y="1131442"/>
            <a:ext cx="2080895" cy="0"/>
          </a:xfrm>
          <a:custGeom>
            <a:avLst/>
            <a:gdLst/>
            <a:ahLst/>
            <a:cxnLst/>
            <a:rect l="l" t="t" r="r" b="b"/>
            <a:pathLst>
              <a:path w="2080895">
                <a:moveTo>
                  <a:pt x="0" y="0"/>
                </a:moveTo>
                <a:lnTo>
                  <a:pt x="2080514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xmlns="" id="{4338B746-2890-4AA2-B39A-2474D2E7C567}"/>
              </a:ext>
            </a:extLst>
          </p:cNvPr>
          <p:cNvSpPr/>
          <p:nvPr/>
        </p:nvSpPr>
        <p:spPr>
          <a:xfrm>
            <a:off x="4896358" y="2276855"/>
            <a:ext cx="1044575" cy="0"/>
          </a:xfrm>
          <a:custGeom>
            <a:avLst/>
            <a:gdLst/>
            <a:ahLst/>
            <a:cxnLst/>
            <a:rect l="l" t="t" r="r" b="b"/>
            <a:pathLst>
              <a:path w="1044575">
                <a:moveTo>
                  <a:pt x="0" y="0"/>
                </a:moveTo>
                <a:lnTo>
                  <a:pt x="1044066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xmlns="" id="{7C98ABAD-F0C4-4AFF-A1E9-51AF2F52C1D8}"/>
              </a:ext>
            </a:extLst>
          </p:cNvPr>
          <p:cNvSpPr/>
          <p:nvPr/>
        </p:nvSpPr>
        <p:spPr>
          <a:xfrm>
            <a:off x="6059551" y="2276855"/>
            <a:ext cx="2080895" cy="0"/>
          </a:xfrm>
          <a:custGeom>
            <a:avLst/>
            <a:gdLst/>
            <a:ahLst/>
            <a:cxnLst/>
            <a:rect l="l" t="t" r="r" b="b"/>
            <a:pathLst>
              <a:path w="2080895">
                <a:moveTo>
                  <a:pt x="0" y="0"/>
                </a:moveTo>
                <a:lnTo>
                  <a:pt x="208051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xmlns="" id="{1BE59C8F-C237-42F4-9857-D300F75A5A9D}"/>
              </a:ext>
            </a:extLst>
          </p:cNvPr>
          <p:cNvSpPr/>
          <p:nvPr/>
        </p:nvSpPr>
        <p:spPr>
          <a:xfrm>
            <a:off x="4896358" y="3663696"/>
            <a:ext cx="1044575" cy="0"/>
          </a:xfrm>
          <a:custGeom>
            <a:avLst/>
            <a:gdLst/>
            <a:ahLst/>
            <a:cxnLst/>
            <a:rect l="l" t="t" r="r" b="b"/>
            <a:pathLst>
              <a:path w="1044575">
                <a:moveTo>
                  <a:pt x="0" y="0"/>
                </a:moveTo>
                <a:lnTo>
                  <a:pt x="1044066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xmlns="" id="{662CAC2B-1B1E-48CC-AE0D-92B42F1A3022}"/>
              </a:ext>
            </a:extLst>
          </p:cNvPr>
          <p:cNvSpPr/>
          <p:nvPr/>
        </p:nvSpPr>
        <p:spPr>
          <a:xfrm>
            <a:off x="6059551" y="3663696"/>
            <a:ext cx="2080895" cy="0"/>
          </a:xfrm>
          <a:custGeom>
            <a:avLst/>
            <a:gdLst/>
            <a:ahLst/>
            <a:cxnLst/>
            <a:rect l="l" t="t" r="r" b="b"/>
            <a:pathLst>
              <a:path w="2080895">
                <a:moveTo>
                  <a:pt x="0" y="0"/>
                </a:moveTo>
                <a:lnTo>
                  <a:pt x="208051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xmlns="" id="{5FBA8F46-71FD-4F84-9068-15BA4CE8760A}"/>
              </a:ext>
            </a:extLst>
          </p:cNvPr>
          <p:cNvSpPr/>
          <p:nvPr/>
        </p:nvSpPr>
        <p:spPr>
          <a:xfrm>
            <a:off x="4896358" y="5301234"/>
            <a:ext cx="1044575" cy="0"/>
          </a:xfrm>
          <a:custGeom>
            <a:avLst/>
            <a:gdLst/>
            <a:ahLst/>
            <a:cxnLst/>
            <a:rect l="l" t="t" r="r" b="b"/>
            <a:pathLst>
              <a:path w="1044575">
                <a:moveTo>
                  <a:pt x="0" y="0"/>
                </a:moveTo>
                <a:lnTo>
                  <a:pt x="1044066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xmlns="" id="{19823AC2-F0E9-4C4B-A9CB-0ED29110EA7D}"/>
              </a:ext>
            </a:extLst>
          </p:cNvPr>
          <p:cNvSpPr/>
          <p:nvPr/>
        </p:nvSpPr>
        <p:spPr>
          <a:xfrm>
            <a:off x="6059551" y="5301234"/>
            <a:ext cx="2080895" cy="0"/>
          </a:xfrm>
          <a:custGeom>
            <a:avLst/>
            <a:gdLst/>
            <a:ahLst/>
            <a:cxnLst/>
            <a:rect l="l" t="t" r="r" b="b"/>
            <a:pathLst>
              <a:path w="2080895">
                <a:moveTo>
                  <a:pt x="0" y="0"/>
                </a:moveTo>
                <a:lnTo>
                  <a:pt x="2080514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xmlns="" id="{4EE55D79-2194-4E55-B7F1-C530C8552F6B}"/>
              </a:ext>
            </a:extLst>
          </p:cNvPr>
          <p:cNvSpPr txBox="1"/>
          <p:nvPr/>
        </p:nvSpPr>
        <p:spPr>
          <a:xfrm>
            <a:off x="4939410" y="1245232"/>
            <a:ext cx="79984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100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%</a:t>
            </a:r>
            <a:endParaRPr sz="1000" dirty="0">
              <a:latin typeface="Arial"/>
              <a:cs typeface="Arial"/>
            </a:endParaRPr>
          </a:p>
          <a:p>
            <a:pPr marL="12700" marR="37465">
              <a:lnSpc>
                <a:spcPct val="100000"/>
              </a:lnSpc>
            </a:pP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тов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 по улучшению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xmlns="" id="{0E1BB611-6A28-489B-B34C-6323775C7F6E}"/>
              </a:ext>
            </a:extLst>
          </p:cNvPr>
          <p:cNvSpPr txBox="1"/>
          <p:nvPr/>
        </p:nvSpPr>
        <p:spPr>
          <a:xfrm>
            <a:off x="6130797" y="1178931"/>
            <a:ext cx="176339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тве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ены/оп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ов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рг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ьта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00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ценки 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5">
            <a:extLst>
              <a:ext uri="{FF2B5EF4-FFF2-40B4-BE49-F238E27FC236}">
                <a16:creationId xmlns:a16="http://schemas.microsoft.com/office/drawing/2014/main" xmlns="" id="{2038B5A4-CFC6-40AA-B538-29262BCAC0DA}"/>
              </a:ext>
            </a:extLst>
          </p:cNvPr>
          <p:cNvSpPr/>
          <p:nvPr/>
        </p:nvSpPr>
        <p:spPr>
          <a:xfrm>
            <a:off x="8232393" y="1131442"/>
            <a:ext cx="792480" cy="0"/>
          </a:xfrm>
          <a:custGeom>
            <a:avLst/>
            <a:gdLst/>
            <a:ahLst/>
            <a:cxnLst/>
            <a:rect l="l" t="t" r="r" b="b"/>
            <a:pathLst>
              <a:path w="792479">
                <a:moveTo>
                  <a:pt x="0" y="0"/>
                </a:moveTo>
                <a:lnTo>
                  <a:pt x="791972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6">
            <a:extLst>
              <a:ext uri="{FF2B5EF4-FFF2-40B4-BE49-F238E27FC236}">
                <a16:creationId xmlns:a16="http://schemas.microsoft.com/office/drawing/2014/main" xmlns="" id="{855D8545-1E28-4501-B4D7-ED0E92C43BDE}"/>
              </a:ext>
            </a:extLst>
          </p:cNvPr>
          <p:cNvSpPr/>
          <p:nvPr/>
        </p:nvSpPr>
        <p:spPr>
          <a:xfrm>
            <a:off x="8232393" y="2276855"/>
            <a:ext cx="792480" cy="0"/>
          </a:xfrm>
          <a:custGeom>
            <a:avLst/>
            <a:gdLst/>
            <a:ahLst/>
            <a:cxnLst/>
            <a:rect l="l" t="t" r="r" b="b"/>
            <a:pathLst>
              <a:path w="792479">
                <a:moveTo>
                  <a:pt x="0" y="0"/>
                </a:moveTo>
                <a:lnTo>
                  <a:pt x="791972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7">
            <a:extLst>
              <a:ext uri="{FF2B5EF4-FFF2-40B4-BE49-F238E27FC236}">
                <a16:creationId xmlns:a16="http://schemas.microsoft.com/office/drawing/2014/main" xmlns="" id="{FABC2082-B88C-45AD-8773-5843E5A4202A}"/>
              </a:ext>
            </a:extLst>
          </p:cNvPr>
          <p:cNvSpPr/>
          <p:nvPr/>
        </p:nvSpPr>
        <p:spPr>
          <a:xfrm>
            <a:off x="8232393" y="3663696"/>
            <a:ext cx="792480" cy="0"/>
          </a:xfrm>
          <a:custGeom>
            <a:avLst/>
            <a:gdLst/>
            <a:ahLst/>
            <a:cxnLst/>
            <a:rect l="l" t="t" r="r" b="b"/>
            <a:pathLst>
              <a:path w="792479">
                <a:moveTo>
                  <a:pt x="0" y="0"/>
                </a:moveTo>
                <a:lnTo>
                  <a:pt x="791972" y="0"/>
                </a:lnTo>
              </a:path>
            </a:pathLst>
          </a:custGeom>
          <a:ln w="9525">
            <a:solidFill>
              <a:srgbClr val="4141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70">
            <a:extLst>
              <a:ext uri="{FF2B5EF4-FFF2-40B4-BE49-F238E27FC236}">
                <a16:creationId xmlns:a16="http://schemas.microsoft.com/office/drawing/2014/main" xmlns="" id="{6F0553EE-D59F-424D-95D9-95114489F06A}"/>
              </a:ext>
            </a:extLst>
          </p:cNvPr>
          <p:cNvSpPr txBox="1"/>
          <p:nvPr/>
        </p:nvSpPr>
        <p:spPr>
          <a:xfrm>
            <a:off x="8285733" y="1245232"/>
            <a:ext cx="5029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,5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ча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са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9" name="object 72">
            <a:extLst>
              <a:ext uri="{FF2B5EF4-FFF2-40B4-BE49-F238E27FC236}">
                <a16:creationId xmlns:a16="http://schemas.microsoft.com/office/drawing/2014/main" xmlns="" id="{6E3716B8-3AC3-4C8D-859F-6F5018100BBC}"/>
              </a:ext>
            </a:extLst>
          </p:cNvPr>
          <p:cNvSpPr txBox="1"/>
          <p:nvPr/>
        </p:nvSpPr>
        <p:spPr>
          <a:xfrm>
            <a:off x="6134227" y="2314057"/>
            <a:ext cx="197612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те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ьно</a:t>
            </a:r>
            <a:r>
              <a:rPr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зап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нен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чек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- 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«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Тиражирование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»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2" name="object 75">
            <a:extLst>
              <a:ext uri="{FF2B5EF4-FFF2-40B4-BE49-F238E27FC236}">
                <a16:creationId xmlns:a16="http://schemas.microsoft.com/office/drawing/2014/main" xmlns="" id="{FB50FBE2-06A7-4148-A6BD-9F476968A2A6}"/>
              </a:ext>
            </a:extLst>
          </p:cNvPr>
          <p:cNvSpPr txBox="1"/>
          <p:nvPr/>
        </p:nvSpPr>
        <p:spPr>
          <a:xfrm>
            <a:off x="4959019" y="3894576"/>
            <a:ext cx="96774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Проекты, тиражируемые вне организации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3" name="object 76">
            <a:extLst>
              <a:ext uri="{FF2B5EF4-FFF2-40B4-BE49-F238E27FC236}">
                <a16:creationId xmlns:a16="http://schemas.microsoft.com/office/drawing/2014/main" xmlns="" id="{0EAFD536-B433-49E9-9A3D-C6387CE81DBB}"/>
              </a:ext>
            </a:extLst>
          </p:cNvPr>
          <p:cNvSpPr txBox="1"/>
          <p:nvPr/>
        </p:nvSpPr>
        <p:spPr>
          <a:xfrm>
            <a:off x="6119761" y="3912382"/>
            <a:ext cx="205930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1915">
              <a:lnSpc>
                <a:spcPct val="100000"/>
              </a:lnSpc>
            </a:pP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Оконч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те</a:t>
            </a:r>
            <a:r>
              <a:rPr sz="1000" spc="-2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ьно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зап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нен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чек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«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Тиражирование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»;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 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тве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ены/оп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ов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рг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35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ьта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00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цен</a:t>
            </a:r>
            <a:r>
              <a:rPr lang="ru-RU" sz="1000" spc="-10" dirty="0" err="1">
                <a:solidFill>
                  <a:srgbClr val="414142"/>
                </a:solidFill>
                <a:latin typeface="Arial"/>
                <a:cs typeface="Arial"/>
              </a:rPr>
              <a:t>ки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5" name="object 79">
            <a:extLst>
              <a:ext uri="{FF2B5EF4-FFF2-40B4-BE49-F238E27FC236}">
                <a16:creationId xmlns:a16="http://schemas.microsoft.com/office/drawing/2014/main" xmlns="" id="{00FA4DBB-FB47-486E-A752-2A8A5346F730}"/>
              </a:ext>
            </a:extLst>
          </p:cNvPr>
          <p:cNvSpPr txBox="1"/>
          <p:nvPr/>
        </p:nvSpPr>
        <p:spPr>
          <a:xfrm>
            <a:off x="8219693" y="5031349"/>
            <a:ext cx="6096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u="dash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81">
            <a:extLst>
              <a:ext uri="{FF2B5EF4-FFF2-40B4-BE49-F238E27FC236}">
                <a16:creationId xmlns:a16="http://schemas.microsoft.com/office/drawing/2014/main" xmlns="" id="{A070B70C-614C-4337-A734-F25F2CE483DC}"/>
              </a:ext>
            </a:extLst>
          </p:cNvPr>
          <p:cNvSpPr txBox="1"/>
          <p:nvPr/>
        </p:nvSpPr>
        <p:spPr>
          <a:xfrm>
            <a:off x="4978146" y="5411306"/>
            <a:ext cx="6350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endParaRPr sz="900">
              <a:latin typeface="Arial"/>
              <a:cs typeface="Arial"/>
            </a:endParaRPr>
          </a:p>
        </p:txBody>
      </p:sp>
      <p:sp>
        <p:nvSpPr>
          <p:cNvPr id="78" name="object 82">
            <a:extLst>
              <a:ext uri="{FF2B5EF4-FFF2-40B4-BE49-F238E27FC236}">
                <a16:creationId xmlns:a16="http://schemas.microsoft.com/office/drawing/2014/main" xmlns="" id="{5B32565B-99C0-433F-81D5-BE318B66D3B3}"/>
              </a:ext>
            </a:extLst>
          </p:cNvPr>
          <p:cNvSpPr txBox="1"/>
          <p:nvPr/>
        </p:nvSpPr>
        <p:spPr>
          <a:xfrm>
            <a:off x="6134227" y="5356215"/>
            <a:ext cx="186436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г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Ме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4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ма</a:t>
            </a:r>
            <a:r>
              <a:rPr sz="1000" spc="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пра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ю</a:t>
            </a:r>
            <a:endParaRPr sz="1000" dirty="0">
              <a:latin typeface="Arial"/>
              <a:cs typeface="Arial"/>
            </a:endParaRPr>
          </a:p>
          <a:p>
            <a:pPr marL="12700" marR="300355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«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Готовность к </a:t>
            </a:r>
            <a:r>
              <a:rPr lang="ru-RU" sz="1000" spc="-10" dirty="0" err="1">
                <a:solidFill>
                  <a:srgbClr val="414142"/>
                </a:solidFill>
                <a:latin typeface="Arial"/>
                <a:cs typeface="Arial"/>
              </a:rPr>
              <a:t>иражированию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»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0" name="object 62">
            <a:extLst>
              <a:ext uri="{FF2B5EF4-FFF2-40B4-BE49-F238E27FC236}">
                <a16:creationId xmlns:a16="http://schemas.microsoft.com/office/drawing/2014/main" xmlns="" id="{C64C5239-C94E-4743-A934-C987A12F2B0B}"/>
              </a:ext>
            </a:extLst>
          </p:cNvPr>
          <p:cNvSpPr txBox="1"/>
          <p:nvPr/>
        </p:nvSpPr>
        <p:spPr>
          <a:xfrm>
            <a:off x="4967901" y="2379234"/>
            <a:ext cx="799846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100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%</a:t>
            </a:r>
            <a:endParaRPr sz="1000" dirty="0">
              <a:latin typeface="Arial"/>
              <a:cs typeface="Arial"/>
            </a:endParaRPr>
          </a:p>
          <a:p>
            <a:pPr marL="12700" marR="37465">
              <a:lnSpc>
                <a:spcPct val="100000"/>
              </a:lnSpc>
            </a:pP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тов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 по улучшению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естре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3" name="object 70">
            <a:extLst>
              <a:ext uri="{FF2B5EF4-FFF2-40B4-BE49-F238E27FC236}">
                <a16:creationId xmlns:a16="http://schemas.microsoft.com/office/drawing/2014/main" xmlns="" id="{29328BAD-F429-4679-BD3C-DE5698726435}"/>
              </a:ext>
            </a:extLst>
          </p:cNvPr>
          <p:cNvSpPr txBox="1"/>
          <p:nvPr/>
        </p:nvSpPr>
        <p:spPr>
          <a:xfrm>
            <a:off x="8288464" y="5491577"/>
            <a:ext cx="5029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ча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4" name="object 51">
            <a:extLst>
              <a:ext uri="{FF2B5EF4-FFF2-40B4-BE49-F238E27FC236}">
                <a16:creationId xmlns:a16="http://schemas.microsoft.com/office/drawing/2014/main" xmlns="" id="{4EA1A36C-313F-4C5C-B893-C1803FE0D435}"/>
              </a:ext>
            </a:extLst>
          </p:cNvPr>
          <p:cNvSpPr txBox="1"/>
          <p:nvPr/>
        </p:nvSpPr>
        <p:spPr>
          <a:xfrm>
            <a:off x="1432267" y="3894576"/>
            <a:ext cx="333375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lvl="1" algn="just">
              <a:lnSpc>
                <a:spcPct val="100000"/>
              </a:lnSpc>
              <a:buClr>
                <a:srgbClr val="414142"/>
              </a:buClr>
              <a:buFont typeface="Arial"/>
              <a:buAutoNum type="arabicPeriod"/>
              <a:tabLst>
                <a:tab pos="297815" algn="l"/>
              </a:tabLst>
            </a:pP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из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подходов и методов к тиражированию результатов проектов вне организации на отрасль в регионе и между регионами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4" name="object 70">
            <a:extLst>
              <a:ext uri="{FF2B5EF4-FFF2-40B4-BE49-F238E27FC236}">
                <a16:creationId xmlns:a16="http://schemas.microsoft.com/office/drawing/2014/main" xmlns="" id="{56BA9EF3-467A-4506-93BF-88B5D5D878F9}"/>
              </a:ext>
            </a:extLst>
          </p:cNvPr>
          <p:cNvSpPr txBox="1"/>
          <p:nvPr/>
        </p:nvSpPr>
        <p:spPr>
          <a:xfrm>
            <a:off x="8288464" y="2817876"/>
            <a:ext cx="5029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,5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ча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са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6" name="object 70">
            <a:extLst>
              <a:ext uri="{FF2B5EF4-FFF2-40B4-BE49-F238E27FC236}">
                <a16:creationId xmlns:a16="http://schemas.microsoft.com/office/drawing/2014/main" xmlns="" id="{CA222F5C-4FD4-4C76-B11E-CD96D09780B3}"/>
              </a:ext>
            </a:extLst>
          </p:cNvPr>
          <p:cNvSpPr txBox="1"/>
          <p:nvPr/>
        </p:nvSpPr>
        <p:spPr>
          <a:xfrm>
            <a:off x="8307450" y="4067758"/>
            <a:ext cx="5029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,5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ча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са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9" name="object 8">
            <a:extLst>
              <a:ext uri="{FF2B5EF4-FFF2-40B4-BE49-F238E27FC236}">
                <a16:creationId xmlns:a16="http://schemas.microsoft.com/office/drawing/2014/main" xmlns="" id="{A03B4CC7-350E-45B5-B9E0-75994529A7CA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13</a:t>
            </a:fld>
            <a:endParaRPr sz="1400" b="1" spc="-1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95250">
              <a:lnSpc>
                <a:spcPct val="100000"/>
              </a:lnSpc>
            </a:pPr>
            <a:r>
              <a:rPr dirty="0"/>
              <a:t>Прил</a:t>
            </a:r>
            <a:r>
              <a:rPr spc="-10" dirty="0"/>
              <a:t>ож</a:t>
            </a:r>
            <a:r>
              <a:rPr dirty="0"/>
              <a:t>ения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79374" y="2000305"/>
            <a:ext cx="7985251" cy="2815818"/>
          </a:xfrm>
          <a:prstGeom prst="rect">
            <a:avLst/>
          </a:prstGeom>
        </p:spPr>
        <p:txBody>
          <a:bodyPr vert="horz" wrap="square" lIns="0" tIns="837866" rIns="0" bIns="0" rtlCol="0">
            <a:spAutoFit/>
          </a:bodyPr>
          <a:lstStyle/>
          <a:p>
            <a:pPr marL="720090">
              <a:lnSpc>
                <a:spcPct val="100000"/>
              </a:lnSpc>
            </a:pPr>
            <a:r>
              <a:rPr dirty="0"/>
              <a:t>Чек</a:t>
            </a:r>
            <a:r>
              <a:rPr dirty="0">
                <a:latin typeface="Arial"/>
                <a:cs typeface="Arial"/>
              </a:rPr>
              <a:t>-</a:t>
            </a:r>
            <a:r>
              <a:rPr dirty="0"/>
              <a:t>листы</a:t>
            </a:r>
          </a:p>
          <a:p>
            <a:pPr marL="720090">
              <a:lnSpc>
                <a:spcPct val="100000"/>
              </a:lnSpc>
            </a:pPr>
            <a:r>
              <a:rPr dirty="0"/>
              <a:t>по</a:t>
            </a:r>
            <a:r>
              <a:rPr spc="-20" dirty="0"/>
              <a:t> </a:t>
            </a:r>
            <a:r>
              <a:rPr dirty="0"/>
              <a:t>на</a:t>
            </a:r>
            <a:r>
              <a:rPr spc="-15" dirty="0"/>
              <a:t>п</a:t>
            </a:r>
            <a:r>
              <a:rPr dirty="0"/>
              <a:t>равле</a:t>
            </a:r>
            <a:r>
              <a:rPr spc="-15" dirty="0"/>
              <a:t>н</a:t>
            </a:r>
            <a:r>
              <a:rPr dirty="0"/>
              <a:t>иям</a:t>
            </a:r>
            <a:r>
              <a:rPr spc="-35" dirty="0"/>
              <a:t> </a:t>
            </a:r>
            <a:r>
              <a:rPr dirty="0" err="1"/>
              <a:t>развития</a:t>
            </a:r>
            <a:r>
              <a:rPr spc="-55" dirty="0"/>
              <a:t> </a:t>
            </a:r>
            <a:r>
              <a:rPr lang="ru-RU" dirty="0"/>
              <a:t>образцов</a:t>
            </a:r>
            <a:endParaRPr dirty="0"/>
          </a:p>
          <a:p>
            <a:pPr marL="720090">
              <a:lnSpc>
                <a:spcPct val="100000"/>
              </a:lnSpc>
            </a:pPr>
            <a:r>
              <a:rPr dirty="0"/>
              <a:t>и</a:t>
            </a:r>
            <a:r>
              <a:rPr spc="-35" dirty="0"/>
              <a:t> </a:t>
            </a:r>
            <a:r>
              <a:rPr dirty="0"/>
              <a:t>д</a:t>
            </a:r>
            <a:r>
              <a:rPr spc="-10" dirty="0"/>
              <a:t>о</a:t>
            </a:r>
            <a:r>
              <a:rPr dirty="0"/>
              <a:t>полн</a:t>
            </a:r>
            <a:r>
              <a:rPr spc="-15" dirty="0"/>
              <a:t>и</a:t>
            </a:r>
            <a:r>
              <a:rPr dirty="0"/>
              <a:t>тель</a:t>
            </a:r>
            <a:r>
              <a:rPr spc="-10" dirty="0"/>
              <a:t>н</a:t>
            </a:r>
            <a:r>
              <a:rPr dirty="0"/>
              <a:t>ые</a:t>
            </a:r>
            <a:r>
              <a:rPr spc="-25" dirty="0"/>
              <a:t> </a:t>
            </a:r>
            <a:r>
              <a:rPr dirty="0"/>
              <a:t>мате</a:t>
            </a:r>
            <a:r>
              <a:rPr spc="-15" dirty="0"/>
              <a:t>р</a:t>
            </a:r>
            <a:r>
              <a:rPr dirty="0"/>
              <a:t>и</a:t>
            </a:r>
            <a:r>
              <a:rPr spc="-10" dirty="0"/>
              <a:t>а</a:t>
            </a:r>
            <a:r>
              <a:rPr dirty="0"/>
              <a:t>лы</a:t>
            </a:r>
          </a:p>
        </p:txBody>
      </p:sp>
      <p:sp>
        <p:nvSpPr>
          <p:cNvPr id="5" name="object 8">
            <a:extLst>
              <a:ext uri="{FF2B5EF4-FFF2-40B4-BE49-F238E27FC236}">
                <a16:creationId xmlns:a16="http://schemas.microsoft.com/office/drawing/2014/main" xmlns="" id="{D2ACBAE5-0196-419D-BF80-1DD8D4FF2C2A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14</a:t>
            </a:fld>
            <a:endParaRPr sz="1400" b="1" spc="-1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03172" y="136364"/>
            <a:ext cx="168465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err="1">
                <a:solidFill>
                  <a:srgbClr val="003174"/>
                </a:solidFill>
                <a:latin typeface="Arial"/>
                <a:cs typeface="Arial"/>
              </a:rPr>
              <a:t>Приложе</a:t>
            </a:r>
            <a:r>
              <a:rPr sz="1600" b="1" spc="-20" dirty="0" err="1">
                <a:solidFill>
                  <a:srgbClr val="003174"/>
                </a:solidFill>
                <a:latin typeface="Arial"/>
                <a:cs typeface="Arial"/>
              </a:rPr>
              <a:t>н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ие</a:t>
            </a:r>
            <a:r>
              <a:rPr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1.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1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1831" y="271131"/>
            <a:ext cx="630369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3630" algn="ctr">
              <a:lnSpc>
                <a:spcPct val="100000"/>
              </a:lnSpc>
            </a:pP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</a:t>
            </a:r>
            <a:r>
              <a:rPr sz="2000" b="1" spc="15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2000" b="1" spc="-2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верки</a:t>
            </a:r>
            <a:r>
              <a:rPr sz="2000" b="1" spc="20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</a:t>
            </a:r>
          </a:p>
          <a:p>
            <a:pPr marL="1103630" algn="ctr">
              <a:lnSpc>
                <a:spcPct val="100000"/>
              </a:lnSpc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Управление</a:t>
            </a:r>
            <a:r>
              <a:rPr lang="ru-RU" sz="2000" b="1" spc="-4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прое</a:t>
            </a:r>
            <a:r>
              <a:rPr lang="ru-RU" sz="2000" b="1" spc="5" dirty="0">
                <a:solidFill>
                  <a:srgbClr val="003174"/>
                </a:solidFill>
                <a:latin typeface="Arial"/>
                <a:cs typeface="Arial"/>
              </a:rPr>
              <a:t>к</a:t>
            </a:r>
            <a:r>
              <a:rPr lang="ru-RU" sz="2000" b="1" spc="-35" dirty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ами</a:t>
            </a:r>
            <a:r>
              <a:rPr lang="ru-RU" sz="2000" b="1" spc="-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улучшений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523" y="1000125"/>
            <a:ext cx="5040630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085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Провер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я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ый</a:t>
            </a:r>
            <a:r>
              <a:rPr sz="1100" spc="-25" dirty="0">
                <a:solidFill>
                  <a:srgbClr val="205868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пара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р: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2429" y="1007025"/>
            <a:ext cx="3346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80" dirty="0">
                <a:solidFill>
                  <a:srgbClr val="27B82E"/>
                </a:solidFill>
                <a:latin typeface="Wingdings"/>
                <a:cs typeface="Wingdings"/>
              </a:rPr>
              <a:t></a:t>
            </a:r>
            <a:r>
              <a:rPr sz="1350" b="1" spc="-37" baseline="18518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600" spc="-15" dirty="0">
                <a:solidFill>
                  <a:srgbClr val="C30C3D"/>
                </a:solidFill>
                <a:latin typeface="Wingdings"/>
                <a:cs typeface="Wingdings"/>
              </a:rPr>
              <a:t>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3665" y="1000125"/>
            <a:ext cx="2916555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Ко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мм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ен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арии: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1246" y="128714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61864" y="128714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81827" y="128714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1246" y="17138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61864" y="17138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81827" y="17138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1246" y="2140585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60"/>
                </a:moveTo>
                <a:lnTo>
                  <a:pt x="5040503" y="594360"/>
                </a:lnTo>
                <a:lnTo>
                  <a:pt x="5040503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61864" y="2140585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60"/>
                </a:moveTo>
                <a:lnTo>
                  <a:pt x="720077" y="594360"/>
                </a:lnTo>
                <a:lnTo>
                  <a:pt x="720077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81827" y="2140585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60"/>
                </a:moveTo>
                <a:lnTo>
                  <a:pt x="2664332" y="594360"/>
                </a:lnTo>
                <a:lnTo>
                  <a:pt x="2664332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1246" y="27349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61864" y="273494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81827" y="27349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1246" y="31616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61864" y="31616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81827" y="31616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1246" y="3588384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59"/>
                </a:moveTo>
                <a:lnTo>
                  <a:pt x="5040503" y="594359"/>
                </a:lnTo>
                <a:lnTo>
                  <a:pt x="5040503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61864" y="3588384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59"/>
                </a:moveTo>
                <a:lnTo>
                  <a:pt x="720077" y="594359"/>
                </a:lnTo>
                <a:lnTo>
                  <a:pt x="720077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81827" y="3588384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59"/>
                </a:moveTo>
                <a:lnTo>
                  <a:pt x="2664332" y="594359"/>
                </a:lnTo>
                <a:lnTo>
                  <a:pt x="2664332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246" y="41827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61864" y="418274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81827" y="41827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246" y="460946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61864" y="460946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81827" y="460946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12680" y="1514577"/>
            <a:ext cx="4857750" cy="3944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М1. Реализуемые проекты соответствуют методологии Росатома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М2. Проекты направлены на повышение удовлетворенности клиентов 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sz="1100" dirty="0">
              <a:latin typeface="Franklin Gothic Book"/>
              <a:cs typeface="Franklin Gothic Book"/>
            </a:endParaRPr>
          </a:p>
          <a:p>
            <a:pPr marL="12700" marR="7620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М3. Проекты направлены на повышение удовлетворенности сотрудников</a:t>
            </a:r>
          </a:p>
          <a:p>
            <a:pPr marL="12700" marR="7620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endParaRPr lang="ru-RU" sz="1100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7620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 М4. </a:t>
            </a: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Есть личный проект первого лица в организации</a:t>
            </a:r>
          </a:p>
          <a:p>
            <a:pPr marL="12700" marR="460375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460375"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М5. Ру</a:t>
            </a:r>
            <a:r>
              <a:rPr lang="ru-RU" sz="11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к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о</a:t>
            </a: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в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одит</a:t>
            </a: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е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ль прое</a:t>
            </a:r>
            <a:r>
              <a:rPr lang="ru-RU" sz="11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к</a:t>
            </a: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т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а</a:t>
            </a:r>
            <a:r>
              <a:rPr lang="ru-RU" sz="1100" spc="-20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может</a:t>
            </a:r>
            <a:r>
              <a:rPr lang="ru-RU" sz="1100" spc="-1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предс</a:t>
            </a: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т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а</a:t>
            </a: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в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и</a:t>
            </a: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т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ь де</a:t>
            </a:r>
            <a:r>
              <a:rPr lang="ru-RU" sz="11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т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ализиро</a:t>
            </a: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в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ан</a:t>
            </a: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н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ые</a:t>
            </a:r>
            <a:r>
              <a:rPr lang="ru-RU" sz="1100" spc="-2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lang="ru-RU" sz="11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к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ар</a:t>
            </a:r>
            <a:r>
              <a:rPr lang="ru-RU" sz="11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т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ы</a:t>
            </a:r>
            <a:r>
              <a:rPr lang="ru-RU" sz="1100" spc="-15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П</a:t>
            </a:r>
            <a:r>
              <a:rPr lang="ru-RU" sz="11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С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Ц</a:t>
            </a:r>
            <a:r>
              <a:rPr lang="ru-RU" sz="1100" spc="20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(</a:t>
            </a: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т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е</a:t>
            </a:r>
            <a:r>
              <a:rPr lang="ru-RU" sz="11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к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ущую</a:t>
            </a:r>
            <a:r>
              <a:rPr lang="ru-RU" sz="1100" spc="-10" dirty="0">
                <a:solidFill>
                  <a:srgbClr val="414142"/>
                </a:solidFill>
                <a:latin typeface="Franklin Gothic Book"/>
                <a:cs typeface="Franklin Gothic Book"/>
              </a:rPr>
              <a:t> 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и целе</a:t>
            </a: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в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ую)</a:t>
            </a:r>
          </a:p>
          <a:p>
            <a:pPr marL="12700" marR="460375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М6. Проекты визуализированы в проектной комнате с достаточной полнотой и прослеживаемостью</a:t>
            </a:r>
          </a:p>
          <a:p>
            <a:pPr marL="12700" marR="460375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endParaRPr lang="ru-RU" sz="1100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460375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М7. В карточке ПСР-проекта представлено правильное определение улучшаемого процесса и его границ</a:t>
            </a:r>
          </a:p>
          <a:p>
            <a:pPr marL="12700" marR="460375"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М8. В карточке ПСР-проекта представлено достаточное обоснование для понимания, зачем и почему важна его реализация</a:t>
            </a:r>
          </a:p>
          <a:p>
            <a:pPr marL="12700" marR="460375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51523" y="1729232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1523" y="2161285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1523" y="2739644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1523" y="3161664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1523" y="3594353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1523" y="4181347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1523" y="4672838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2407" y="5140071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70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7811" y="2838157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7811" y="2838157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35600" y="118910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53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971415" y="60746"/>
            <a:ext cx="252095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i="1" spc="15" dirty="0">
                <a:solidFill>
                  <a:srgbClr val="BEBEBE"/>
                </a:solidFill>
                <a:latin typeface="Arial"/>
                <a:cs typeface="Arial"/>
              </a:rPr>
              <a:t>Организация</a:t>
            </a:r>
            <a:r>
              <a:rPr sz="1400" b="1" i="1" spc="15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ДД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ММ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.ГГГГ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328284" y="5442918"/>
            <a:ext cx="7854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3060" algn="l"/>
                <a:tab pos="772160" algn="l"/>
              </a:tabLst>
            </a:pP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r>
              <a:rPr sz="1200" b="1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200" b="1" spc="-5" dirty="0">
                <a:solidFill>
                  <a:srgbClr val="414142"/>
                </a:solidFill>
                <a:latin typeface="Arial"/>
                <a:cs typeface="Arial"/>
              </a:rPr>
              <a:t>_</a:t>
            </a: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89559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30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57044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2452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19175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76859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454374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244344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21858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1182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8934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17905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35657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8">
            <a:extLst>
              <a:ext uri="{FF2B5EF4-FFF2-40B4-BE49-F238E27FC236}">
                <a16:creationId xmlns:a16="http://schemas.microsoft.com/office/drawing/2014/main" xmlns="" id="{EA848B73-8809-4B30-AAA0-0D078A517B6B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6" y="6570141"/>
            <a:ext cx="295783" cy="22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15</a:t>
            </a:fld>
            <a:endParaRPr sz="1400" b="1" spc="-10" dirty="0"/>
          </a:p>
        </p:txBody>
      </p:sp>
    </p:spTree>
    <p:extLst>
      <p:ext uri="{BB962C8B-B14F-4D97-AF65-F5344CB8AC3E}">
        <p14:creationId xmlns:p14="http://schemas.microsoft.com/office/powerpoint/2010/main" val="3055324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03172" y="136364"/>
            <a:ext cx="168465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err="1">
                <a:solidFill>
                  <a:srgbClr val="003174"/>
                </a:solidFill>
                <a:latin typeface="Arial"/>
                <a:cs typeface="Arial"/>
              </a:rPr>
              <a:t>Приложе</a:t>
            </a:r>
            <a:r>
              <a:rPr sz="1600" b="1" spc="-20" dirty="0" err="1">
                <a:solidFill>
                  <a:srgbClr val="003174"/>
                </a:solidFill>
                <a:latin typeface="Arial"/>
                <a:cs typeface="Arial"/>
              </a:rPr>
              <a:t>н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ие</a:t>
            </a:r>
            <a:r>
              <a:rPr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1.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1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1831" y="271131"/>
            <a:ext cx="630369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3630" algn="ctr">
              <a:lnSpc>
                <a:spcPct val="100000"/>
              </a:lnSpc>
            </a:pP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</a:t>
            </a:r>
            <a:r>
              <a:rPr sz="2000" b="1" spc="15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2000" b="1" spc="-2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верки</a:t>
            </a:r>
            <a:r>
              <a:rPr sz="2000" b="1" spc="20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</a:t>
            </a:r>
          </a:p>
          <a:p>
            <a:pPr marL="1103630" algn="ctr">
              <a:lnSpc>
                <a:spcPct val="100000"/>
              </a:lnSpc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Управление</a:t>
            </a:r>
            <a:r>
              <a:rPr lang="ru-RU" sz="2000" b="1" spc="-4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прое</a:t>
            </a:r>
            <a:r>
              <a:rPr lang="ru-RU" sz="2000" b="1" spc="5" dirty="0">
                <a:solidFill>
                  <a:srgbClr val="003174"/>
                </a:solidFill>
                <a:latin typeface="Arial"/>
                <a:cs typeface="Arial"/>
              </a:rPr>
              <a:t>к</a:t>
            </a:r>
            <a:r>
              <a:rPr lang="ru-RU" sz="2000" b="1" spc="-35" dirty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ами</a:t>
            </a:r>
            <a:r>
              <a:rPr lang="ru-RU" sz="2000" b="1" spc="-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улучшений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523" y="1000125"/>
            <a:ext cx="5040630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085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Провер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я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ый</a:t>
            </a:r>
            <a:r>
              <a:rPr sz="1100" spc="-25" dirty="0">
                <a:solidFill>
                  <a:srgbClr val="205868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пара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р: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2429" y="1007025"/>
            <a:ext cx="3346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80" dirty="0">
                <a:solidFill>
                  <a:srgbClr val="27B82E"/>
                </a:solidFill>
                <a:latin typeface="Wingdings"/>
                <a:cs typeface="Wingdings"/>
              </a:rPr>
              <a:t></a:t>
            </a:r>
            <a:r>
              <a:rPr sz="1350" b="1" spc="-37" baseline="18518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600" spc="-15" dirty="0">
                <a:solidFill>
                  <a:srgbClr val="C30C3D"/>
                </a:solidFill>
                <a:latin typeface="Wingdings"/>
                <a:cs typeface="Wingdings"/>
              </a:rPr>
              <a:t>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3665" y="1000125"/>
            <a:ext cx="2916555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Ко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мм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ен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арии: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1246" y="128714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61864" y="128714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81827" y="128714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1246" y="17138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61864" y="17138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81827" y="17138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1246" y="2140585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60"/>
                </a:moveTo>
                <a:lnTo>
                  <a:pt x="5040503" y="594360"/>
                </a:lnTo>
                <a:lnTo>
                  <a:pt x="5040503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61864" y="2140585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60"/>
                </a:moveTo>
                <a:lnTo>
                  <a:pt x="720077" y="594360"/>
                </a:lnTo>
                <a:lnTo>
                  <a:pt x="720077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81827" y="2140585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60"/>
                </a:moveTo>
                <a:lnTo>
                  <a:pt x="2664332" y="594360"/>
                </a:lnTo>
                <a:lnTo>
                  <a:pt x="2664332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1246" y="27349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61864" y="273494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81827" y="27349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1246" y="31616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61864" y="31616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81827" y="31616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1246" y="3588384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59"/>
                </a:moveTo>
                <a:lnTo>
                  <a:pt x="5040503" y="594359"/>
                </a:lnTo>
                <a:lnTo>
                  <a:pt x="5040503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61864" y="3588384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59"/>
                </a:moveTo>
                <a:lnTo>
                  <a:pt x="720077" y="594359"/>
                </a:lnTo>
                <a:lnTo>
                  <a:pt x="720077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81827" y="3588384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59"/>
                </a:moveTo>
                <a:lnTo>
                  <a:pt x="2664332" y="594359"/>
                </a:lnTo>
                <a:lnTo>
                  <a:pt x="2664332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246" y="41827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61864" y="418274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81827" y="41827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246" y="460946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61864" y="460946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81827" y="460946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89559" y="1402319"/>
            <a:ext cx="4857750" cy="3665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0"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М9. 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Цели конкретных проектов определены корректно, с применением принципа SMART и отвечают обоснованию проекта</a:t>
            </a: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М10. Средняя оценка проверенных проектов не менее 75%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Р1 .</a:t>
            </a: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Проводится поиск коренных причин при решении проблем, идентифицированных ка карте ПСЦ</a:t>
            </a:r>
          </a:p>
          <a:p>
            <a:pPr marL="12700" marR="234950">
              <a:buClr>
                <a:srgbClr val="414142"/>
              </a:buClr>
              <a:tabLst>
                <a:tab pos="163830" algn="l"/>
              </a:tabLst>
            </a:pPr>
            <a:endParaRPr lang="ru-RU" sz="1100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buClr>
                <a:srgbClr val="414142"/>
              </a:buClr>
              <a:tabLst>
                <a:tab pos="163830" algn="l"/>
              </a:tabLst>
            </a:pP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Р2. </a:t>
            </a: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План мероприятий соответствует выявленным коренным причинам проблем, идентифицированных ка карте ПСЦ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sz="1100" dirty="0">
              <a:latin typeface="Franklin Gothic Book"/>
              <a:cs typeface="Franklin Gothic Book"/>
            </a:endParaRPr>
          </a:p>
          <a:p>
            <a:pPr marL="12700" marR="7620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Р3. Проекты направлены на повышение удовлетворенности других заинтересованных сторон</a:t>
            </a:r>
          </a:p>
          <a:p>
            <a:pPr marL="12700" marR="7620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Р4. 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Результаты проектов определяют уровень достижения (бизнес-)результатов и/или показателей</a:t>
            </a:r>
          </a:p>
          <a:p>
            <a:pPr marL="12700" marR="7620"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Р5. </a:t>
            </a: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Реализуются личные проекты руководителей структурных подразделений</a:t>
            </a:r>
          </a:p>
          <a:p>
            <a:pPr marL="12700" marR="7620"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460375"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Р6. Результаты проектов стандартизуются (в виде визуальных стандартов, регламентов, СОК,СОП и т.д.</a:t>
            </a:r>
          </a:p>
        </p:txBody>
      </p:sp>
      <p:sp>
        <p:nvSpPr>
          <p:cNvPr id="33" name="object 33"/>
          <p:cNvSpPr/>
          <p:nvPr/>
        </p:nvSpPr>
        <p:spPr>
          <a:xfrm>
            <a:off x="251523" y="1729232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1523" y="2161285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5" name="object 35"/>
          <p:cNvSpPr/>
          <p:nvPr/>
        </p:nvSpPr>
        <p:spPr>
          <a:xfrm>
            <a:off x="251523" y="2739644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1523" y="3161664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1523" y="3594353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1523" y="4181347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1523" y="4672838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2407" y="5140071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70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7811" y="2838157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7811" y="2838157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35600" y="118910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53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971415" y="60746"/>
            <a:ext cx="252095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i="1" spc="15" dirty="0">
                <a:solidFill>
                  <a:srgbClr val="BEBEBE"/>
                </a:solidFill>
                <a:latin typeface="Arial"/>
                <a:cs typeface="Arial"/>
              </a:rPr>
              <a:t>Организация</a:t>
            </a:r>
            <a:r>
              <a:rPr sz="1400" b="1" i="1" spc="15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ДД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ММ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.ГГГГ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328284" y="5442918"/>
            <a:ext cx="7854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3060" algn="l"/>
                <a:tab pos="772160" algn="l"/>
              </a:tabLst>
            </a:pP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r>
              <a:rPr sz="1200" b="1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200" b="1" spc="-5" dirty="0">
                <a:solidFill>
                  <a:srgbClr val="414142"/>
                </a:solidFill>
                <a:latin typeface="Arial"/>
                <a:cs typeface="Arial"/>
              </a:rPr>
              <a:t>_</a:t>
            </a: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89559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30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57044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2452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19175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76859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454374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244344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21858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1182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8934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17905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35657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8">
            <a:extLst>
              <a:ext uri="{FF2B5EF4-FFF2-40B4-BE49-F238E27FC236}">
                <a16:creationId xmlns:a16="http://schemas.microsoft.com/office/drawing/2014/main" xmlns="" id="{EA848B73-8809-4B30-AAA0-0D078A517B6B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6" y="6570141"/>
            <a:ext cx="295783" cy="22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16</a:t>
            </a:fld>
            <a:endParaRPr sz="1400" b="1" spc="-10" dirty="0"/>
          </a:p>
        </p:txBody>
      </p:sp>
    </p:spTree>
    <p:extLst>
      <p:ext uri="{BB962C8B-B14F-4D97-AF65-F5344CB8AC3E}">
        <p14:creationId xmlns:p14="http://schemas.microsoft.com/office/powerpoint/2010/main" val="503234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03172" y="136364"/>
            <a:ext cx="168465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err="1">
                <a:solidFill>
                  <a:srgbClr val="003174"/>
                </a:solidFill>
                <a:latin typeface="Arial"/>
                <a:cs typeface="Arial"/>
              </a:rPr>
              <a:t>Приложе</a:t>
            </a:r>
            <a:r>
              <a:rPr sz="1600" b="1" spc="-20" dirty="0" err="1">
                <a:solidFill>
                  <a:srgbClr val="003174"/>
                </a:solidFill>
                <a:latin typeface="Arial"/>
                <a:cs typeface="Arial"/>
              </a:rPr>
              <a:t>н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ие</a:t>
            </a:r>
            <a:r>
              <a:rPr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1.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1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1831" y="271131"/>
            <a:ext cx="630369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3630" algn="ctr">
              <a:lnSpc>
                <a:spcPct val="100000"/>
              </a:lnSpc>
            </a:pP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</a:t>
            </a:r>
            <a:r>
              <a:rPr sz="2000" b="1" spc="15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2000" b="1" spc="-2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верки</a:t>
            </a:r>
            <a:r>
              <a:rPr sz="2000" b="1" spc="20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</a:t>
            </a:r>
          </a:p>
          <a:p>
            <a:pPr marL="1103630" algn="ctr">
              <a:lnSpc>
                <a:spcPct val="100000"/>
              </a:lnSpc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Управление</a:t>
            </a:r>
            <a:r>
              <a:rPr lang="ru-RU" sz="2000" b="1" spc="-4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прое</a:t>
            </a:r>
            <a:r>
              <a:rPr lang="ru-RU" sz="2000" b="1" spc="5" dirty="0">
                <a:solidFill>
                  <a:srgbClr val="003174"/>
                </a:solidFill>
                <a:latin typeface="Arial"/>
                <a:cs typeface="Arial"/>
              </a:rPr>
              <a:t>к</a:t>
            </a:r>
            <a:r>
              <a:rPr lang="ru-RU" sz="2000" b="1" spc="-35" dirty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ами</a:t>
            </a:r>
            <a:r>
              <a:rPr lang="ru-RU" sz="2000" b="1" spc="-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улучшений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523" y="1000125"/>
            <a:ext cx="5040630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085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Провер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я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ый</a:t>
            </a:r>
            <a:r>
              <a:rPr sz="1100" spc="-25" dirty="0">
                <a:solidFill>
                  <a:srgbClr val="205868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пара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р: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2429" y="1007025"/>
            <a:ext cx="3346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80" dirty="0">
                <a:solidFill>
                  <a:srgbClr val="27B82E"/>
                </a:solidFill>
                <a:latin typeface="Wingdings"/>
                <a:cs typeface="Wingdings"/>
              </a:rPr>
              <a:t></a:t>
            </a:r>
            <a:r>
              <a:rPr sz="1350" b="1" spc="-37" baseline="18518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600" spc="-15" dirty="0">
                <a:solidFill>
                  <a:srgbClr val="C30C3D"/>
                </a:solidFill>
                <a:latin typeface="Wingdings"/>
                <a:cs typeface="Wingdings"/>
              </a:rPr>
              <a:t>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3665" y="1000125"/>
            <a:ext cx="2916555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Ко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мм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ен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арии: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1246" y="128714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61864" y="128714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81827" y="128714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1246" y="17138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61864" y="17138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81827" y="17138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1246" y="2140585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60"/>
                </a:moveTo>
                <a:lnTo>
                  <a:pt x="5040503" y="594360"/>
                </a:lnTo>
                <a:lnTo>
                  <a:pt x="5040503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61864" y="2140585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60"/>
                </a:moveTo>
                <a:lnTo>
                  <a:pt x="720077" y="594360"/>
                </a:lnTo>
                <a:lnTo>
                  <a:pt x="720077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81827" y="2140585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60"/>
                </a:moveTo>
                <a:lnTo>
                  <a:pt x="2664332" y="594360"/>
                </a:lnTo>
                <a:lnTo>
                  <a:pt x="2664332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1246" y="27349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61864" y="273494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81827" y="27349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1246" y="31616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61864" y="31616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81827" y="31616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1246" y="3588384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59"/>
                </a:moveTo>
                <a:lnTo>
                  <a:pt x="5040503" y="594359"/>
                </a:lnTo>
                <a:lnTo>
                  <a:pt x="5040503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61864" y="3588384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59"/>
                </a:moveTo>
                <a:lnTo>
                  <a:pt x="720077" y="594359"/>
                </a:lnTo>
                <a:lnTo>
                  <a:pt x="720077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81827" y="3588384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59"/>
                </a:moveTo>
                <a:lnTo>
                  <a:pt x="2664332" y="594359"/>
                </a:lnTo>
                <a:lnTo>
                  <a:pt x="2664332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246" y="41827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61864" y="418274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81827" y="41827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246" y="460946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61864" y="460946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81827" y="460946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07276" y="1353916"/>
            <a:ext cx="4857750" cy="3765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60375"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Р7.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 Осуществляется визуальное управление процессами по SQDCM(E) в </a:t>
            </a:r>
            <a:r>
              <a:rPr lang="ru-RU" sz="1100" dirty="0" err="1">
                <a:solidFill>
                  <a:srgbClr val="414142"/>
                </a:solidFill>
                <a:latin typeface="Franklin Gothic Book"/>
                <a:cs typeface="Franklin Gothic Book"/>
              </a:rPr>
              <a:t>инфоцентре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 организации (ГД)</a:t>
            </a:r>
          </a:p>
          <a:p>
            <a:pPr marL="12700" marR="460375"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Р8. Средняя оценка проверенных проектов не менее 80%, минимальная средняя оценка по элементам не менее 60%</a:t>
            </a:r>
          </a:p>
          <a:p>
            <a:pPr marL="12700" marR="460375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Ф1. Проекты, реализованные при создании образца, включают улучшения в </a:t>
            </a:r>
            <a:r>
              <a:rPr lang="ru-RU" sz="1100" spc="-5" dirty="0" err="1">
                <a:solidFill>
                  <a:srgbClr val="414142"/>
                </a:solidFill>
                <a:latin typeface="Franklin Gothic Book"/>
                <a:cs typeface="Franklin Gothic Book"/>
              </a:rPr>
              <a:t>межорганизационных</a:t>
            </a: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 потоках создания ценности</a:t>
            </a:r>
          </a:p>
          <a:p>
            <a:pPr marL="12700" marR="460375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Ф2. Проекты, реализованные при создании образца, включают проекты, направленные на повышение качества в основных процессах.</a:t>
            </a:r>
          </a:p>
          <a:p>
            <a:pPr marL="12700" marR="460375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Ф3. Проекты, реализованные при создании образца, включают проекты, направленные на повышение качества во вспомогательных процессах.</a:t>
            </a:r>
          </a:p>
          <a:p>
            <a:pPr marL="12700" marR="460375"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Ф4. Осуществляется визуальное управление процессами по SQDCM(E) в структурных подразделениях организации</a:t>
            </a:r>
          </a:p>
          <a:p>
            <a:pPr marL="12700" marR="460375"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460375"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Ф5. Сотрудники организации проинформированы о создании образца в организации и осознают свой личный вклад в это достижение</a:t>
            </a:r>
          </a:p>
          <a:p>
            <a:pPr marL="12700" marR="460375"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Ф6. Средняя оценка проверенных проектов не менее 85%, минимальная средняя оценка по элементам не менее75%</a:t>
            </a:r>
          </a:p>
        </p:txBody>
      </p:sp>
      <p:sp>
        <p:nvSpPr>
          <p:cNvPr id="33" name="object 33"/>
          <p:cNvSpPr/>
          <p:nvPr/>
        </p:nvSpPr>
        <p:spPr>
          <a:xfrm>
            <a:off x="251523" y="1729232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1523" y="2161285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2470" y="2590800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8125" y="3018497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1523" y="3594353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1523" y="4181347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1523" y="4672838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2407" y="5140071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70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7811" y="2838157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7811" y="2838157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35600" y="118910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53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971415" y="60746"/>
            <a:ext cx="252095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i="1" spc="15" dirty="0">
                <a:solidFill>
                  <a:srgbClr val="BEBEBE"/>
                </a:solidFill>
                <a:latin typeface="Arial"/>
                <a:cs typeface="Arial"/>
              </a:rPr>
              <a:t>Организация</a:t>
            </a:r>
            <a:r>
              <a:rPr sz="1400" b="1" i="1" spc="15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ДД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ММ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.ГГГГ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328284" y="5442918"/>
            <a:ext cx="7854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3060" algn="l"/>
                <a:tab pos="772160" algn="l"/>
              </a:tabLst>
            </a:pP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r>
              <a:rPr sz="1200" b="1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200" b="1" spc="-5" dirty="0">
                <a:solidFill>
                  <a:srgbClr val="414142"/>
                </a:solidFill>
                <a:latin typeface="Arial"/>
                <a:cs typeface="Arial"/>
              </a:rPr>
              <a:t>_</a:t>
            </a: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89559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30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57044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2452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19175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76859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454374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244344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21858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1182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8934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17905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35657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8">
            <a:extLst>
              <a:ext uri="{FF2B5EF4-FFF2-40B4-BE49-F238E27FC236}">
                <a16:creationId xmlns:a16="http://schemas.microsoft.com/office/drawing/2014/main" xmlns="" id="{DDFE345D-1D1A-442C-B6A5-7BEF6230C99B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6" y="6570141"/>
            <a:ext cx="295783" cy="22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17</a:t>
            </a:fld>
            <a:endParaRPr sz="1400" b="1" spc="-10" dirty="0"/>
          </a:p>
        </p:txBody>
      </p:sp>
    </p:spTree>
    <p:extLst>
      <p:ext uri="{BB962C8B-B14F-4D97-AF65-F5344CB8AC3E}">
        <p14:creationId xmlns:p14="http://schemas.microsoft.com/office/powerpoint/2010/main" val="2594813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71600" y="14444"/>
            <a:ext cx="185991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err="1">
                <a:solidFill>
                  <a:srgbClr val="003174"/>
                </a:solidFill>
                <a:latin typeface="Arial"/>
                <a:cs typeface="Arial"/>
              </a:rPr>
              <a:t>При</a:t>
            </a:r>
            <a:r>
              <a:rPr sz="1600" b="1" spc="-45" dirty="0" err="1">
                <a:solidFill>
                  <a:srgbClr val="003174"/>
                </a:solidFill>
                <a:latin typeface="Arial"/>
                <a:cs typeface="Arial"/>
              </a:rPr>
              <a:t>лож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ение</a:t>
            </a:r>
            <a:r>
              <a:rPr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1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.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2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68373" y="1281811"/>
            <a:ext cx="3817620" cy="0"/>
          </a:xfrm>
          <a:custGeom>
            <a:avLst/>
            <a:gdLst/>
            <a:ahLst/>
            <a:cxnLst/>
            <a:rect l="l" t="t" r="r" b="b"/>
            <a:pathLst>
              <a:path w="3817620">
                <a:moveTo>
                  <a:pt x="0" y="0"/>
                </a:moveTo>
                <a:lnTo>
                  <a:pt x="3817239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3568" y="1281302"/>
            <a:ext cx="1656080" cy="0"/>
          </a:xfrm>
          <a:custGeom>
            <a:avLst/>
            <a:gdLst/>
            <a:ahLst/>
            <a:cxnLst/>
            <a:rect l="l" t="t" r="r" b="b"/>
            <a:pathLst>
              <a:path w="1656080">
                <a:moveTo>
                  <a:pt x="0" y="0"/>
                </a:moveTo>
                <a:lnTo>
                  <a:pt x="1655965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39620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39620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39620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39620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39620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39620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39620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39620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39620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39620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39620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39620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39620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39620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01239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01239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01239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01239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01239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01239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01239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01239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01239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01239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01239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01239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01239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01239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56636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56636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56636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56636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56636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56636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56636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556636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56636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56636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556636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556636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556636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56636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812160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812160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812160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812160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812160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812160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812160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812160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812160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12160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812160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812160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12160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812160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067685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67685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067685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067685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067685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067685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067685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067685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067685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067685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067685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067685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067685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067685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323082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323082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323082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323082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323082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323082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323082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323082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323082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323082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323082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323082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323082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323082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578605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578605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578605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578605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578605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578605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578605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578605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578605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578605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578605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578605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578605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578605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834003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834003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834003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834003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834003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834003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834003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834003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834003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834003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834003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834003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834003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834003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089527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089527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089527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089527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089527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089527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089527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089527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089527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089527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089527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089527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089527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089527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345051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345051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345051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345051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345051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345051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345051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345051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345051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345051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345051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345051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345051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345051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495031" y="2956560"/>
            <a:ext cx="242570" cy="279400"/>
          </a:xfrm>
          <a:custGeom>
            <a:avLst/>
            <a:gdLst/>
            <a:ahLst/>
            <a:cxnLst/>
            <a:rect l="l" t="t" r="r" b="b"/>
            <a:pathLst>
              <a:path w="242570" h="279400">
                <a:moveTo>
                  <a:pt x="121920" y="0"/>
                </a:moveTo>
                <a:lnTo>
                  <a:pt x="242316" y="68579"/>
                </a:lnTo>
                <a:lnTo>
                  <a:pt x="242316" y="208787"/>
                </a:lnTo>
                <a:lnTo>
                  <a:pt x="121920" y="278891"/>
                </a:lnTo>
                <a:lnTo>
                  <a:pt x="0" y="208787"/>
                </a:lnTo>
                <a:lnTo>
                  <a:pt x="0" y="68579"/>
                </a:lnTo>
                <a:lnTo>
                  <a:pt x="121920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374635" y="2816351"/>
            <a:ext cx="485140" cy="559435"/>
          </a:xfrm>
          <a:custGeom>
            <a:avLst/>
            <a:gdLst/>
            <a:ahLst/>
            <a:cxnLst/>
            <a:rect l="l" t="t" r="r" b="b"/>
            <a:pathLst>
              <a:path w="485140" h="559435">
                <a:moveTo>
                  <a:pt x="242316" y="0"/>
                </a:moveTo>
                <a:lnTo>
                  <a:pt x="484632" y="140208"/>
                </a:lnTo>
                <a:lnTo>
                  <a:pt x="484632" y="419100"/>
                </a:lnTo>
                <a:lnTo>
                  <a:pt x="242316" y="559308"/>
                </a:lnTo>
                <a:lnTo>
                  <a:pt x="0" y="419100"/>
                </a:lnTo>
                <a:lnTo>
                  <a:pt x="0" y="140208"/>
                </a:lnTo>
                <a:lnTo>
                  <a:pt x="242316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252716" y="2676144"/>
            <a:ext cx="727075" cy="840105"/>
          </a:xfrm>
          <a:custGeom>
            <a:avLst/>
            <a:gdLst/>
            <a:ahLst/>
            <a:cxnLst/>
            <a:rect l="l" t="t" r="r" b="b"/>
            <a:pathLst>
              <a:path w="727075" h="840104">
                <a:moveTo>
                  <a:pt x="364235" y="0"/>
                </a:moveTo>
                <a:lnTo>
                  <a:pt x="726948" y="210311"/>
                </a:lnTo>
                <a:lnTo>
                  <a:pt x="726948" y="629411"/>
                </a:lnTo>
                <a:lnTo>
                  <a:pt x="364235" y="839723"/>
                </a:lnTo>
                <a:lnTo>
                  <a:pt x="0" y="629411"/>
                </a:lnTo>
                <a:lnTo>
                  <a:pt x="0" y="210311"/>
                </a:lnTo>
                <a:lnTo>
                  <a:pt x="364235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132319" y="2535935"/>
            <a:ext cx="969644" cy="1120140"/>
          </a:xfrm>
          <a:custGeom>
            <a:avLst/>
            <a:gdLst/>
            <a:ahLst/>
            <a:cxnLst/>
            <a:rect l="l" t="t" r="r" b="b"/>
            <a:pathLst>
              <a:path w="969645" h="1120139">
                <a:moveTo>
                  <a:pt x="484631" y="0"/>
                </a:moveTo>
                <a:lnTo>
                  <a:pt x="969263" y="280415"/>
                </a:lnTo>
                <a:lnTo>
                  <a:pt x="969263" y="839724"/>
                </a:lnTo>
                <a:lnTo>
                  <a:pt x="484631" y="1120139"/>
                </a:lnTo>
                <a:lnTo>
                  <a:pt x="0" y="839724"/>
                </a:lnTo>
                <a:lnTo>
                  <a:pt x="0" y="280415"/>
                </a:lnTo>
                <a:lnTo>
                  <a:pt x="484631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010400" y="2395727"/>
            <a:ext cx="1211580" cy="1400810"/>
          </a:xfrm>
          <a:custGeom>
            <a:avLst/>
            <a:gdLst/>
            <a:ahLst/>
            <a:cxnLst/>
            <a:rect l="l" t="t" r="r" b="b"/>
            <a:pathLst>
              <a:path w="1211579" h="1400810">
                <a:moveTo>
                  <a:pt x="606551" y="0"/>
                </a:moveTo>
                <a:lnTo>
                  <a:pt x="1211579" y="350520"/>
                </a:lnTo>
                <a:lnTo>
                  <a:pt x="1211579" y="1050036"/>
                </a:lnTo>
                <a:lnTo>
                  <a:pt x="606551" y="1400556"/>
                </a:lnTo>
                <a:lnTo>
                  <a:pt x="0" y="1050036"/>
                </a:lnTo>
                <a:lnTo>
                  <a:pt x="0" y="350520"/>
                </a:lnTo>
                <a:lnTo>
                  <a:pt x="606551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890004" y="2255520"/>
            <a:ext cx="1454150" cy="1679575"/>
          </a:xfrm>
          <a:custGeom>
            <a:avLst/>
            <a:gdLst/>
            <a:ahLst/>
            <a:cxnLst/>
            <a:rect l="l" t="t" r="r" b="b"/>
            <a:pathLst>
              <a:path w="1454150" h="1679575">
                <a:moveTo>
                  <a:pt x="726948" y="0"/>
                </a:moveTo>
                <a:lnTo>
                  <a:pt x="1453896" y="420624"/>
                </a:lnTo>
                <a:lnTo>
                  <a:pt x="1453896" y="1260347"/>
                </a:lnTo>
                <a:lnTo>
                  <a:pt x="726948" y="1679447"/>
                </a:lnTo>
                <a:lnTo>
                  <a:pt x="0" y="1260347"/>
                </a:lnTo>
                <a:lnTo>
                  <a:pt x="0" y="420624"/>
                </a:lnTo>
                <a:lnTo>
                  <a:pt x="726948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768083" y="2116835"/>
            <a:ext cx="1696720" cy="1958339"/>
          </a:xfrm>
          <a:custGeom>
            <a:avLst/>
            <a:gdLst/>
            <a:ahLst/>
            <a:cxnLst/>
            <a:rect l="l" t="t" r="r" b="b"/>
            <a:pathLst>
              <a:path w="1696720" h="1958339">
                <a:moveTo>
                  <a:pt x="848868" y="0"/>
                </a:moveTo>
                <a:lnTo>
                  <a:pt x="1696212" y="489203"/>
                </a:lnTo>
                <a:lnTo>
                  <a:pt x="1696212" y="1469136"/>
                </a:lnTo>
                <a:lnTo>
                  <a:pt x="848868" y="1958339"/>
                </a:lnTo>
                <a:lnTo>
                  <a:pt x="0" y="1469136"/>
                </a:lnTo>
                <a:lnTo>
                  <a:pt x="0" y="489203"/>
                </a:lnTo>
                <a:lnTo>
                  <a:pt x="848868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646164" y="1976627"/>
            <a:ext cx="1940560" cy="2239010"/>
          </a:xfrm>
          <a:custGeom>
            <a:avLst/>
            <a:gdLst/>
            <a:ahLst/>
            <a:cxnLst/>
            <a:rect l="l" t="t" r="r" b="b"/>
            <a:pathLst>
              <a:path w="1940559" h="2239010">
                <a:moveTo>
                  <a:pt x="970787" y="0"/>
                </a:moveTo>
                <a:lnTo>
                  <a:pt x="1940052" y="559308"/>
                </a:lnTo>
                <a:lnTo>
                  <a:pt x="1940052" y="1679448"/>
                </a:lnTo>
                <a:lnTo>
                  <a:pt x="970787" y="2238756"/>
                </a:lnTo>
                <a:lnTo>
                  <a:pt x="0" y="1679448"/>
                </a:lnTo>
                <a:lnTo>
                  <a:pt x="0" y="559308"/>
                </a:lnTo>
                <a:lnTo>
                  <a:pt x="970787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525768" y="1836420"/>
            <a:ext cx="2182495" cy="2519680"/>
          </a:xfrm>
          <a:custGeom>
            <a:avLst/>
            <a:gdLst/>
            <a:ahLst/>
            <a:cxnLst/>
            <a:rect l="l" t="t" r="r" b="b"/>
            <a:pathLst>
              <a:path w="2182495" h="2519679">
                <a:moveTo>
                  <a:pt x="1091183" y="0"/>
                </a:moveTo>
                <a:lnTo>
                  <a:pt x="2182367" y="629412"/>
                </a:lnTo>
                <a:lnTo>
                  <a:pt x="2182367" y="1889759"/>
                </a:lnTo>
                <a:lnTo>
                  <a:pt x="1091183" y="2519172"/>
                </a:lnTo>
                <a:lnTo>
                  <a:pt x="0" y="1889759"/>
                </a:lnTo>
                <a:lnTo>
                  <a:pt x="0" y="629412"/>
                </a:lnTo>
                <a:lnTo>
                  <a:pt x="1091183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403847" y="1696211"/>
            <a:ext cx="2425065" cy="2799715"/>
          </a:xfrm>
          <a:custGeom>
            <a:avLst/>
            <a:gdLst/>
            <a:ahLst/>
            <a:cxnLst/>
            <a:rect l="l" t="t" r="r" b="b"/>
            <a:pathLst>
              <a:path w="2425065" h="2799715">
                <a:moveTo>
                  <a:pt x="1213103" y="0"/>
                </a:moveTo>
                <a:lnTo>
                  <a:pt x="2424683" y="699515"/>
                </a:lnTo>
                <a:lnTo>
                  <a:pt x="2424683" y="2100072"/>
                </a:lnTo>
                <a:lnTo>
                  <a:pt x="1213103" y="2799588"/>
                </a:lnTo>
                <a:lnTo>
                  <a:pt x="0" y="2100072"/>
                </a:lnTo>
                <a:lnTo>
                  <a:pt x="0" y="699515"/>
                </a:lnTo>
                <a:lnTo>
                  <a:pt x="1213103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616952" y="1696211"/>
            <a:ext cx="0" cy="2799715"/>
          </a:xfrm>
          <a:custGeom>
            <a:avLst/>
            <a:gdLst/>
            <a:ahLst/>
            <a:cxnLst/>
            <a:rect l="l" t="t" r="r" b="b"/>
            <a:pathLst>
              <a:path h="2799715">
                <a:moveTo>
                  <a:pt x="0" y="0"/>
                </a:moveTo>
                <a:lnTo>
                  <a:pt x="0" y="2799588"/>
                </a:lnTo>
              </a:path>
            </a:pathLst>
          </a:custGeom>
          <a:ln w="9144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616952" y="2395727"/>
            <a:ext cx="1211580" cy="699770"/>
          </a:xfrm>
          <a:custGeom>
            <a:avLst/>
            <a:gdLst/>
            <a:ahLst/>
            <a:cxnLst/>
            <a:rect l="l" t="t" r="r" b="b"/>
            <a:pathLst>
              <a:path w="1211579" h="699769">
                <a:moveTo>
                  <a:pt x="0" y="699516"/>
                </a:moveTo>
                <a:lnTo>
                  <a:pt x="1211579" y="0"/>
                </a:lnTo>
              </a:path>
            </a:pathLst>
          </a:custGeom>
          <a:ln w="9144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616952" y="3095244"/>
            <a:ext cx="1211580" cy="701040"/>
          </a:xfrm>
          <a:custGeom>
            <a:avLst/>
            <a:gdLst/>
            <a:ahLst/>
            <a:cxnLst/>
            <a:rect l="l" t="t" r="r" b="b"/>
            <a:pathLst>
              <a:path w="1211579" h="701039">
                <a:moveTo>
                  <a:pt x="0" y="0"/>
                </a:moveTo>
                <a:lnTo>
                  <a:pt x="1211579" y="701039"/>
                </a:lnTo>
              </a:path>
            </a:pathLst>
          </a:custGeom>
          <a:ln w="9144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403847" y="3095244"/>
            <a:ext cx="1213485" cy="701040"/>
          </a:xfrm>
          <a:custGeom>
            <a:avLst/>
            <a:gdLst/>
            <a:ahLst/>
            <a:cxnLst/>
            <a:rect l="l" t="t" r="r" b="b"/>
            <a:pathLst>
              <a:path w="1213484" h="701039">
                <a:moveTo>
                  <a:pt x="1213103" y="0"/>
                </a:moveTo>
                <a:lnTo>
                  <a:pt x="0" y="701039"/>
                </a:lnTo>
              </a:path>
            </a:pathLst>
          </a:custGeom>
          <a:ln w="9144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403847" y="2395727"/>
            <a:ext cx="1213485" cy="699770"/>
          </a:xfrm>
          <a:custGeom>
            <a:avLst/>
            <a:gdLst/>
            <a:ahLst/>
            <a:cxnLst/>
            <a:rect l="l" t="t" r="r" b="b"/>
            <a:pathLst>
              <a:path w="1213484" h="699769">
                <a:moveTo>
                  <a:pt x="1213103" y="699516"/>
                </a:moveTo>
                <a:lnTo>
                  <a:pt x="0" y="0"/>
                </a:lnTo>
              </a:path>
            </a:pathLst>
          </a:custGeom>
          <a:ln w="9144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646164" y="1976627"/>
            <a:ext cx="1940560" cy="2239010"/>
          </a:xfrm>
          <a:custGeom>
            <a:avLst/>
            <a:gdLst/>
            <a:ahLst/>
            <a:cxnLst/>
            <a:rect l="l" t="t" r="r" b="b"/>
            <a:pathLst>
              <a:path w="1940559" h="2239010">
                <a:moveTo>
                  <a:pt x="0" y="559308"/>
                </a:moveTo>
                <a:lnTo>
                  <a:pt x="970787" y="0"/>
                </a:lnTo>
                <a:lnTo>
                  <a:pt x="1940052" y="559308"/>
                </a:lnTo>
                <a:lnTo>
                  <a:pt x="1940052" y="1679448"/>
                </a:lnTo>
                <a:lnTo>
                  <a:pt x="970787" y="2238756"/>
                </a:lnTo>
                <a:lnTo>
                  <a:pt x="0" y="1679448"/>
                </a:lnTo>
                <a:lnTo>
                  <a:pt x="0" y="559308"/>
                </a:lnTo>
              </a:path>
            </a:pathLst>
          </a:custGeom>
          <a:ln w="27432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584968" y="1945870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30">
                <a:moveTo>
                  <a:pt x="23142" y="0"/>
                </a:moveTo>
                <a:lnTo>
                  <a:pt x="11199" y="6541"/>
                </a:lnTo>
                <a:lnTo>
                  <a:pt x="3022" y="17596"/>
                </a:lnTo>
                <a:lnTo>
                  <a:pt x="0" y="31924"/>
                </a:lnTo>
                <a:lnTo>
                  <a:pt x="2982" y="43942"/>
                </a:lnTo>
                <a:lnTo>
                  <a:pt x="10828" y="53622"/>
                </a:lnTo>
                <a:lnTo>
                  <a:pt x="23277" y="59903"/>
                </a:lnTo>
                <a:lnTo>
                  <a:pt x="40069" y="61727"/>
                </a:lnTo>
                <a:lnTo>
                  <a:pt x="52380" y="55404"/>
                </a:lnTo>
                <a:lnTo>
                  <a:pt x="60841" y="44593"/>
                </a:lnTo>
                <a:lnTo>
                  <a:pt x="63986" y="30757"/>
                </a:lnTo>
                <a:lnTo>
                  <a:pt x="63932" y="28891"/>
                </a:lnTo>
                <a:lnTo>
                  <a:pt x="60739" y="17126"/>
                </a:lnTo>
                <a:lnTo>
                  <a:pt x="52753" y="7700"/>
                </a:lnTo>
                <a:lnTo>
                  <a:pt x="40158" y="1646"/>
                </a:lnTo>
                <a:lnTo>
                  <a:pt x="2314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584968" y="1945870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30">
                <a:moveTo>
                  <a:pt x="63986" y="30757"/>
                </a:moveTo>
                <a:lnTo>
                  <a:pt x="60841" y="44593"/>
                </a:lnTo>
                <a:lnTo>
                  <a:pt x="52380" y="55404"/>
                </a:lnTo>
                <a:lnTo>
                  <a:pt x="40069" y="61727"/>
                </a:lnTo>
                <a:lnTo>
                  <a:pt x="23277" y="59903"/>
                </a:lnTo>
                <a:lnTo>
                  <a:pt x="10828" y="53622"/>
                </a:lnTo>
                <a:lnTo>
                  <a:pt x="2982" y="43942"/>
                </a:lnTo>
                <a:lnTo>
                  <a:pt x="0" y="31924"/>
                </a:lnTo>
                <a:lnTo>
                  <a:pt x="3022" y="17596"/>
                </a:lnTo>
                <a:lnTo>
                  <a:pt x="11199" y="6541"/>
                </a:lnTo>
                <a:lnTo>
                  <a:pt x="23142" y="0"/>
                </a:lnTo>
                <a:lnTo>
                  <a:pt x="40158" y="1646"/>
                </a:lnTo>
                <a:lnTo>
                  <a:pt x="52753" y="7700"/>
                </a:lnTo>
                <a:lnTo>
                  <a:pt x="60739" y="17126"/>
                </a:lnTo>
                <a:lnTo>
                  <a:pt x="63932" y="28891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554232" y="2505178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30">
                <a:moveTo>
                  <a:pt x="23142" y="0"/>
                </a:moveTo>
                <a:lnTo>
                  <a:pt x="11199" y="6541"/>
                </a:lnTo>
                <a:lnTo>
                  <a:pt x="3022" y="17596"/>
                </a:lnTo>
                <a:lnTo>
                  <a:pt x="0" y="31924"/>
                </a:lnTo>
                <a:lnTo>
                  <a:pt x="2982" y="43942"/>
                </a:lnTo>
                <a:lnTo>
                  <a:pt x="10828" y="53622"/>
                </a:lnTo>
                <a:lnTo>
                  <a:pt x="23277" y="59903"/>
                </a:lnTo>
                <a:lnTo>
                  <a:pt x="40069" y="61727"/>
                </a:lnTo>
                <a:lnTo>
                  <a:pt x="52380" y="55404"/>
                </a:lnTo>
                <a:lnTo>
                  <a:pt x="60841" y="44593"/>
                </a:lnTo>
                <a:lnTo>
                  <a:pt x="63986" y="30757"/>
                </a:lnTo>
                <a:lnTo>
                  <a:pt x="63932" y="28891"/>
                </a:lnTo>
                <a:lnTo>
                  <a:pt x="60739" y="17126"/>
                </a:lnTo>
                <a:lnTo>
                  <a:pt x="52753" y="7700"/>
                </a:lnTo>
                <a:lnTo>
                  <a:pt x="40158" y="1646"/>
                </a:lnTo>
                <a:lnTo>
                  <a:pt x="2314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554232" y="2505178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30">
                <a:moveTo>
                  <a:pt x="63986" y="30757"/>
                </a:moveTo>
                <a:lnTo>
                  <a:pt x="60841" y="44593"/>
                </a:lnTo>
                <a:lnTo>
                  <a:pt x="52380" y="55404"/>
                </a:lnTo>
                <a:lnTo>
                  <a:pt x="40069" y="61727"/>
                </a:lnTo>
                <a:lnTo>
                  <a:pt x="23277" y="59903"/>
                </a:lnTo>
                <a:lnTo>
                  <a:pt x="10828" y="53622"/>
                </a:lnTo>
                <a:lnTo>
                  <a:pt x="2982" y="43942"/>
                </a:lnTo>
                <a:lnTo>
                  <a:pt x="0" y="31924"/>
                </a:lnTo>
                <a:lnTo>
                  <a:pt x="3022" y="17596"/>
                </a:lnTo>
                <a:lnTo>
                  <a:pt x="11199" y="6541"/>
                </a:lnTo>
                <a:lnTo>
                  <a:pt x="23142" y="0"/>
                </a:lnTo>
                <a:lnTo>
                  <a:pt x="40158" y="1646"/>
                </a:lnTo>
                <a:lnTo>
                  <a:pt x="52753" y="7700"/>
                </a:lnTo>
                <a:lnTo>
                  <a:pt x="60739" y="17126"/>
                </a:lnTo>
                <a:lnTo>
                  <a:pt x="63932" y="28891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554232" y="3625318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23142" y="0"/>
                </a:moveTo>
                <a:lnTo>
                  <a:pt x="11199" y="6541"/>
                </a:lnTo>
                <a:lnTo>
                  <a:pt x="3022" y="17596"/>
                </a:lnTo>
                <a:lnTo>
                  <a:pt x="0" y="31924"/>
                </a:lnTo>
                <a:lnTo>
                  <a:pt x="2982" y="43942"/>
                </a:lnTo>
                <a:lnTo>
                  <a:pt x="10828" y="53622"/>
                </a:lnTo>
                <a:lnTo>
                  <a:pt x="23277" y="59903"/>
                </a:lnTo>
                <a:lnTo>
                  <a:pt x="40069" y="61727"/>
                </a:lnTo>
                <a:lnTo>
                  <a:pt x="52380" y="55404"/>
                </a:lnTo>
                <a:lnTo>
                  <a:pt x="60841" y="44593"/>
                </a:lnTo>
                <a:lnTo>
                  <a:pt x="63986" y="30757"/>
                </a:lnTo>
                <a:lnTo>
                  <a:pt x="63932" y="28891"/>
                </a:lnTo>
                <a:lnTo>
                  <a:pt x="60739" y="17126"/>
                </a:lnTo>
                <a:lnTo>
                  <a:pt x="52753" y="7700"/>
                </a:lnTo>
                <a:lnTo>
                  <a:pt x="40158" y="1646"/>
                </a:lnTo>
                <a:lnTo>
                  <a:pt x="2314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554232" y="3625318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63986" y="30757"/>
                </a:moveTo>
                <a:lnTo>
                  <a:pt x="60841" y="44593"/>
                </a:lnTo>
                <a:lnTo>
                  <a:pt x="52380" y="55404"/>
                </a:lnTo>
                <a:lnTo>
                  <a:pt x="40069" y="61727"/>
                </a:lnTo>
                <a:lnTo>
                  <a:pt x="23277" y="59903"/>
                </a:lnTo>
                <a:lnTo>
                  <a:pt x="10828" y="53622"/>
                </a:lnTo>
                <a:lnTo>
                  <a:pt x="2982" y="43942"/>
                </a:lnTo>
                <a:lnTo>
                  <a:pt x="0" y="31924"/>
                </a:lnTo>
                <a:lnTo>
                  <a:pt x="3022" y="17596"/>
                </a:lnTo>
                <a:lnTo>
                  <a:pt x="11199" y="6541"/>
                </a:lnTo>
                <a:lnTo>
                  <a:pt x="23142" y="0"/>
                </a:lnTo>
                <a:lnTo>
                  <a:pt x="40158" y="1646"/>
                </a:lnTo>
                <a:lnTo>
                  <a:pt x="52753" y="7700"/>
                </a:lnTo>
                <a:lnTo>
                  <a:pt x="60739" y="17126"/>
                </a:lnTo>
                <a:lnTo>
                  <a:pt x="63932" y="28891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584968" y="4184626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23142" y="0"/>
                </a:moveTo>
                <a:lnTo>
                  <a:pt x="11199" y="6541"/>
                </a:lnTo>
                <a:lnTo>
                  <a:pt x="3022" y="17596"/>
                </a:lnTo>
                <a:lnTo>
                  <a:pt x="0" y="31924"/>
                </a:lnTo>
                <a:lnTo>
                  <a:pt x="2982" y="43942"/>
                </a:lnTo>
                <a:lnTo>
                  <a:pt x="10828" y="53622"/>
                </a:lnTo>
                <a:lnTo>
                  <a:pt x="23277" y="59903"/>
                </a:lnTo>
                <a:lnTo>
                  <a:pt x="40069" y="61727"/>
                </a:lnTo>
                <a:lnTo>
                  <a:pt x="52380" y="55404"/>
                </a:lnTo>
                <a:lnTo>
                  <a:pt x="60841" y="44593"/>
                </a:lnTo>
                <a:lnTo>
                  <a:pt x="63986" y="30757"/>
                </a:lnTo>
                <a:lnTo>
                  <a:pt x="63932" y="28891"/>
                </a:lnTo>
                <a:lnTo>
                  <a:pt x="60739" y="17126"/>
                </a:lnTo>
                <a:lnTo>
                  <a:pt x="52753" y="7700"/>
                </a:lnTo>
                <a:lnTo>
                  <a:pt x="40158" y="1646"/>
                </a:lnTo>
                <a:lnTo>
                  <a:pt x="2314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584968" y="4184626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63986" y="30757"/>
                </a:moveTo>
                <a:lnTo>
                  <a:pt x="60841" y="44593"/>
                </a:lnTo>
                <a:lnTo>
                  <a:pt x="52380" y="55404"/>
                </a:lnTo>
                <a:lnTo>
                  <a:pt x="40069" y="61727"/>
                </a:lnTo>
                <a:lnTo>
                  <a:pt x="23277" y="59903"/>
                </a:lnTo>
                <a:lnTo>
                  <a:pt x="10828" y="53622"/>
                </a:lnTo>
                <a:lnTo>
                  <a:pt x="2982" y="43942"/>
                </a:lnTo>
                <a:lnTo>
                  <a:pt x="0" y="31924"/>
                </a:lnTo>
                <a:lnTo>
                  <a:pt x="3022" y="17596"/>
                </a:lnTo>
                <a:lnTo>
                  <a:pt x="11199" y="6541"/>
                </a:lnTo>
                <a:lnTo>
                  <a:pt x="23142" y="0"/>
                </a:lnTo>
                <a:lnTo>
                  <a:pt x="40158" y="1646"/>
                </a:lnTo>
                <a:lnTo>
                  <a:pt x="52753" y="7700"/>
                </a:lnTo>
                <a:lnTo>
                  <a:pt x="60739" y="17126"/>
                </a:lnTo>
                <a:lnTo>
                  <a:pt x="63932" y="28891"/>
                </a:lnTo>
                <a:lnTo>
                  <a:pt x="63986" y="30757"/>
                </a:lnTo>
                <a:close/>
              </a:path>
            </a:pathLst>
          </a:custGeom>
          <a:ln w="9143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618245" y="3624421"/>
            <a:ext cx="60325" cy="62865"/>
          </a:xfrm>
          <a:custGeom>
            <a:avLst/>
            <a:gdLst/>
            <a:ahLst/>
            <a:cxnLst/>
            <a:rect l="l" t="t" r="r" b="b"/>
            <a:pathLst>
              <a:path w="60325" h="62864">
                <a:moveTo>
                  <a:pt x="24109" y="0"/>
                </a:moveTo>
                <a:lnTo>
                  <a:pt x="13652" y="4033"/>
                </a:lnTo>
                <a:lnTo>
                  <a:pt x="5525" y="12658"/>
                </a:lnTo>
                <a:lnTo>
                  <a:pt x="662" y="25972"/>
                </a:lnTo>
                <a:lnTo>
                  <a:pt x="0" y="44072"/>
                </a:lnTo>
                <a:lnTo>
                  <a:pt x="7501" y="54155"/>
                </a:lnTo>
                <a:lnTo>
                  <a:pt x="19637" y="60755"/>
                </a:lnTo>
                <a:lnTo>
                  <a:pt x="36103" y="62749"/>
                </a:lnTo>
                <a:lnTo>
                  <a:pt x="48359" y="56512"/>
                </a:lnTo>
                <a:lnTo>
                  <a:pt x="56787" y="45641"/>
                </a:lnTo>
                <a:lnTo>
                  <a:pt x="59922" y="31654"/>
                </a:lnTo>
                <a:lnTo>
                  <a:pt x="58120" y="21048"/>
                </a:lnTo>
                <a:lnTo>
                  <a:pt x="51165" y="10001"/>
                </a:lnTo>
                <a:lnTo>
                  <a:pt x="39606" y="2570"/>
                </a:lnTo>
                <a:lnTo>
                  <a:pt x="2410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618245" y="3624421"/>
            <a:ext cx="60325" cy="62865"/>
          </a:xfrm>
          <a:custGeom>
            <a:avLst/>
            <a:gdLst/>
            <a:ahLst/>
            <a:cxnLst/>
            <a:rect l="l" t="t" r="r" b="b"/>
            <a:pathLst>
              <a:path w="60325" h="62864">
                <a:moveTo>
                  <a:pt x="59922" y="31654"/>
                </a:moveTo>
                <a:lnTo>
                  <a:pt x="56787" y="45641"/>
                </a:lnTo>
                <a:lnTo>
                  <a:pt x="48359" y="56512"/>
                </a:lnTo>
                <a:lnTo>
                  <a:pt x="36103" y="62749"/>
                </a:lnTo>
                <a:lnTo>
                  <a:pt x="19637" y="60755"/>
                </a:lnTo>
                <a:lnTo>
                  <a:pt x="7501" y="54155"/>
                </a:lnTo>
                <a:lnTo>
                  <a:pt x="0" y="44072"/>
                </a:lnTo>
                <a:lnTo>
                  <a:pt x="662" y="25972"/>
                </a:lnTo>
                <a:lnTo>
                  <a:pt x="5525" y="12658"/>
                </a:lnTo>
                <a:lnTo>
                  <a:pt x="13652" y="4033"/>
                </a:lnTo>
                <a:lnTo>
                  <a:pt x="24109" y="0"/>
                </a:lnTo>
                <a:lnTo>
                  <a:pt x="39606" y="2570"/>
                </a:lnTo>
                <a:lnTo>
                  <a:pt x="51165" y="10001"/>
                </a:lnTo>
                <a:lnTo>
                  <a:pt x="58120" y="21048"/>
                </a:lnTo>
                <a:lnTo>
                  <a:pt x="59922" y="31654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618245" y="2504281"/>
            <a:ext cx="60325" cy="62865"/>
          </a:xfrm>
          <a:custGeom>
            <a:avLst/>
            <a:gdLst/>
            <a:ahLst/>
            <a:cxnLst/>
            <a:rect l="l" t="t" r="r" b="b"/>
            <a:pathLst>
              <a:path w="60325" h="62864">
                <a:moveTo>
                  <a:pt x="24109" y="0"/>
                </a:moveTo>
                <a:lnTo>
                  <a:pt x="13652" y="4033"/>
                </a:lnTo>
                <a:lnTo>
                  <a:pt x="5525" y="12658"/>
                </a:lnTo>
                <a:lnTo>
                  <a:pt x="662" y="25972"/>
                </a:lnTo>
                <a:lnTo>
                  <a:pt x="0" y="44072"/>
                </a:lnTo>
                <a:lnTo>
                  <a:pt x="7501" y="54155"/>
                </a:lnTo>
                <a:lnTo>
                  <a:pt x="19637" y="60755"/>
                </a:lnTo>
                <a:lnTo>
                  <a:pt x="36103" y="62749"/>
                </a:lnTo>
                <a:lnTo>
                  <a:pt x="48359" y="56512"/>
                </a:lnTo>
                <a:lnTo>
                  <a:pt x="56787" y="45641"/>
                </a:lnTo>
                <a:lnTo>
                  <a:pt x="59922" y="31654"/>
                </a:lnTo>
                <a:lnTo>
                  <a:pt x="58120" y="21048"/>
                </a:lnTo>
                <a:lnTo>
                  <a:pt x="51165" y="10001"/>
                </a:lnTo>
                <a:lnTo>
                  <a:pt x="39606" y="2570"/>
                </a:lnTo>
                <a:lnTo>
                  <a:pt x="2410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618245" y="2504281"/>
            <a:ext cx="60325" cy="62865"/>
          </a:xfrm>
          <a:custGeom>
            <a:avLst/>
            <a:gdLst/>
            <a:ahLst/>
            <a:cxnLst/>
            <a:rect l="l" t="t" r="r" b="b"/>
            <a:pathLst>
              <a:path w="60325" h="62864">
                <a:moveTo>
                  <a:pt x="59922" y="31654"/>
                </a:moveTo>
                <a:lnTo>
                  <a:pt x="56787" y="45641"/>
                </a:lnTo>
                <a:lnTo>
                  <a:pt x="48359" y="56512"/>
                </a:lnTo>
                <a:lnTo>
                  <a:pt x="36103" y="62749"/>
                </a:lnTo>
                <a:lnTo>
                  <a:pt x="19637" y="60755"/>
                </a:lnTo>
                <a:lnTo>
                  <a:pt x="7501" y="54155"/>
                </a:lnTo>
                <a:lnTo>
                  <a:pt x="0" y="44072"/>
                </a:lnTo>
                <a:lnTo>
                  <a:pt x="662" y="25972"/>
                </a:lnTo>
                <a:lnTo>
                  <a:pt x="5525" y="12658"/>
                </a:lnTo>
                <a:lnTo>
                  <a:pt x="13652" y="4033"/>
                </a:lnTo>
                <a:lnTo>
                  <a:pt x="24109" y="0"/>
                </a:lnTo>
                <a:lnTo>
                  <a:pt x="39606" y="2570"/>
                </a:lnTo>
                <a:lnTo>
                  <a:pt x="51165" y="10001"/>
                </a:lnTo>
                <a:lnTo>
                  <a:pt x="58120" y="21048"/>
                </a:lnTo>
                <a:lnTo>
                  <a:pt x="59922" y="31654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403847" y="1696211"/>
            <a:ext cx="2425065" cy="2799715"/>
          </a:xfrm>
          <a:custGeom>
            <a:avLst/>
            <a:gdLst/>
            <a:ahLst/>
            <a:cxnLst/>
            <a:rect l="l" t="t" r="r" b="b"/>
            <a:pathLst>
              <a:path w="2425065" h="2799715">
                <a:moveTo>
                  <a:pt x="0" y="699515"/>
                </a:moveTo>
                <a:lnTo>
                  <a:pt x="1213103" y="0"/>
                </a:lnTo>
                <a:lnTo>
                  <a:pt x="2424683" y="699515"/>
                </a:lnTo>
                <a:lnTo>
                  <a:pt x="2424683" y="2100072"/>
                </a:lnTo>
                <a:lnTo>
                  <a:pt x="1213103" y="2799588"/>
                </a:lnTo>
                <a:lnTo>
                  <a:pt x="0" y="2100072"/>
                </a:lnTo>
                <a:lnTo>
                  <a:pt x="0" y="699515"/>
                </a:lnTo>
              </a:path>
            </a:pathLst>
          </a:custGeom>
          <a:ln w="3175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177783" y="444245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7432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267720" y="4411702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23142" y="0"/>
                </a:moveTo>
                <a:lnTo>
                  <a:pt x="11199" y="6541"/>
                </a:lnTo>
                <a:lnTo>
                  <a:pt x="3022" y="17596"/>
                </a:lnTo>
                <a:lnTo>
                  <a:pt x="0" y="31924"/>
                </a:lnTo>
                <a:lnTo>
                  <a:pt x="2982" y="43942"/>
                </a:lnTo>
                <a:lnTo>
                  <a:pt x="10828" y="53622"/>
                </a:lnTo>
                <a:lnTo>
                  <a:pt x="23277" y="59903"/>
                </a:lnTo>
                <a:lnTo>
                  <a:pt x="40069" y="61727"/>
                </a:lnTo>
                <a:lnTo>
                  <a:pt x="52380" y="55404"/>
                </a:lnTo>
                <a:lnTo>
                  <a:pt x="60841" y="44593"/>
                </a:lnTo>
                <a:lnTo>
                  <a:pt x="63986" y="30757"/>
                </a:lnTo>
                <a:lnTo>
                  <a:pt x="63932" y="28891"/>
                </a:lnTo>
                <a:lnTo>
                  <a:pt x="60739" y="17126"/>
                </a:lnTo>
                <a:lnTo>
                  <a:pt x="52753" y="7700"/>
                </a:lnTo>
                <a:lnTo>
                  <a:pt x="40158" y="1646"/>
                </a:lnTo>
                <a:lnTo>
                  <a:pt x="2314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267720" y="4411702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63986" y="30757"/>
                </a:moveTo>
                <a:lnTo>
                  <a:pt x="60841" y="44593"/>
                </a:lnTo>
                <a:lnTo>
                  <a:pt x="52380" y="55404"/>
                </a:lnTo>
                <a:lnTo>
                  <a:pt x="40069" y="61727"/>
                </a:lnTo>
                <a:lnTo>
                  <a:pt x="23277" y="59903"/>
                </a:lnTo>
                <a:lnTo>
                  <a:pt x="10828" y="53622"/>
                </a:lnTo>
                <a:lnTo>
                  <a:pt x="2982" y="43942"/>
                </a:lnTo>
                <a:lnTo>
                  <a:pt x="0" y="31924"/>
                </a:lnTo>
                <a:lnTo>
                  <a:pt x="3022" y="17596"/>
                </a:lnTo>
                <a:lnTo>
                  <a:pt x="11199" y="6541"/>
                </a:lnTo>
                <a:lnTo>
                  <a:pt x="23142" y="0"/>
                </a:lnTo>
                <a:lnTo>
                  <a:pt x="40158" y="1646"/>
                </a:lnTo>
                <a:lnTo>
                  <a:pt x="52753" y="7700"/>
                </a:lnTo>
                <a:lnTo>
                  <a:pt x="60739" y="17126"/>
                </a:lnTo>
                <a:lnTo>
                  <a:pt x="63932" y="28891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239636" y="1281302"/>
            <a:ext cx="2736215" cy="0"/>
          </a:xfrm>
          <a:custGeom>
            <a:avLst/>
            <a:gdLst/>
            <a:ahLst/>
            <a:cxnLst/>
            <a:rect l="l" t="t" r="r" b="b"/>
            <a:pathLst>
              <a:path w="2736215">
                <a:moveTo>
                  <a:pt x="0" y="0"/>
                </a:moveTo>
                <a:lnTo>
                  <a:pt x="2735961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911215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911215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911215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911215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911215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911215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911215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911215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911215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911215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911215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911215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911215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911215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 txBox="1"/>
          <p:nvPr/>
        </p:nvSpPr>
        <p:spPr>
          <a:xfrm>
            <a:off x="1601279" y="170225"/>
            <a:ext cx="650938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2019" marR="5080" indent="-909955" algn="ctr"/>
            <a:r>
              <a:rPr lang="ru-RU" sz="1600" b="1" spc="-25" dirty="0">
                <a:solidFill>
                  <a:srgbClr val="003174"/>
                </a:solidFill>
                <a:latin typeface="Arial"/>
                <a:cs typeface="Arial"/>
              </a:rPr>
              <a:t>О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ценка</a:t>
            </a:r>
            <a:r>
              <a:rPr lang="ru-RU" sz="1600" b="1" spc="1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5" dirty="0">
                <a:solidFill>
                  <a:srgbClr val="003174"/>
                </a:solidFill>
                <a:latin typeface="Arial"/>
                <a:cs typeface="Arial"/>
              </a:rPr>
              <a:t>оверяемых</a:t>
            </a:r>
            <a:r>
              <a:rPr lang="ru-RU"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оек</a:t>
            </a:r>
            <a:r>
              <a:rPr lang="ru-RU" sz="1600" b="1" spc="-25" dirty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ов</a:t>
            </a:r>
            <a:endParaRPr lang="ru-RU" sz="1600" dirty="0">
              <a:latin typeface="Arial"/>
              <a:cs typeface="Arial"/>
            </a:endParaRPr>
          </a:p>
          <a:p>
            <a:pPr marL="922019" marR="5080" indent="-909955" algn="ctr">
              <a:lnSpc>
                <a:spcPct val="100000"/>
              </a:lnSpc>
            </a:pPr>
            <a:r>
              <a:rPr sz="1600" b="1" i="1" spc="-15" dirty="0" err="1">
                <a:solidFill>
                  <a:srgbClr val="003174"/>
                </a:solidFill>
                <a:latin typeface="Arial"/>
                <a:cs typeface="Arial"/>
              </a:rPr>
              <a:t>ша</a:t>
            </a:r>
            <a:r>
              <a:rPr sz="1600" b="1" i="1" spc="-20" dirty="0" err="1">
                <a:solidFill>
                  <a:srgbClr val="003174"/>
                </a:solidFill>
                <a:latin typeface="Arial"/>
                <a:cs typeface="Arial"/>
              </a:rPr>
              <a:t>б</a:t>
            </a:r>
            <a:r>
              <a:rPr sz="1600" b="1" i="1" spc="-10" dirty="0" err="1">
                <a:solidFill>
                  <a:srgbClr val="003174"/>
                </a:solidFill>
                <a:latin typeface="Arial"/>
                <a:cs typeface="Arial"/>
              </a:rPr>
              <a:t>лон</a:t>
            </a:r>
            <a:r>
              <a:rPr sz="1600" b="1" i="1" spc="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i="1" spc="-10" dirty="0">
                <a:solidFill>
                  <a:srgbClr val="003174"/>
                </a:solidFill>
                <a:latin typeface="Arial"/>
                <a:cs typeface="Arial"/>
              </a:rPr>
              <a:t>для</a:t>
            </a:r>
            <a:r>
              <a:rPr sz="1600" b="1" i="1" spc="1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i="1" spc="-10" dirty="0">
                <a:solidFill>
                  <a:srgbClr val="003174"/>
                </a:solidFill>
                <a:latin typeface="Arial"/>
                <a:cs typeface="Arial"/>
              </a:rPr>
              <a:t>заполне</a:t>
            </a:r>
            <a:r>
              <a:rPr sz="1600" b="1" i="1" spc="-20" dirty="0">
                <a:solidFill>
                  <a:srgbClr val="003174"/>
                </a:solidFill>
                <a:latin typeface="Arial"/>
                <a:cs typeface="Arial"/>
              </a:rPr>
              <a:t>н</a:t>
            </a:r>
            <a:r>
              <a:rPr sz="1600" b="1" i="1" spc="-10" dirty="0">
                <a:solidFill>
                  <a:srgbClr val="003174"/>
                </a:solidFill>
                <a:latin typeface="Arial"/>
                <a:cs typeface="Arial"/>
              </a:rPr>
              <a:t>ия</a:t>
            </a:r>
            <a:r>
              <a:rPr sz="1600" b="1" i="1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i="1" spc="-10" dirty="0">
                <a:solidFill>
                  <a:srgbClr val="003174"/>
                </a:solidFill>
                <a:latin typeface="Arial"/>
                <a:cs typeface="Arial"/>
              </a:rPr>
              <a:t>по</a:t>
            </a:r>
            <a:r>
              <a:rPr sz="1600" b="1" i="1" spc="1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i="1" spc="-15" dirty="0">
                <a:solidFill>
                  <a:srgbClr val="003174"/>
                </a:solidFill>
                <a:latin typeface="Arial"/>
                <a:cs typeface="Arial"/>
              </a:rPr>
              <a:t>результатам</a:t>
            </a:r>
            <a:r>
              <a:rPr sz="1600" b="1" i="1" spc="4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i="1" spc="-10" dirty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sz="1600" b="1" i="1" spc="-20" dirty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sz="1600" b="1" i="1" spc="-10" dirty="0">
                <a:solidFill>
                  <a:srgbClr val="003174"/>
                </a:solidFill>
                <a:latin typeface="Arial"/>
                <a:cs typeface="Arial"/>
              </a:rPr>
              <a:t>о</a:t>
            </a:r>
            <a:r>
              <a:rPr sz="1600" b="1" i="1" spc="-20" dirty="0">
                <a:solidFill>
                  <a:srgbClr val="003174"/>
                </a:solidFill>
                <a:latin typeface="Arial"/>
                <a:cs typeface="Arial"/>
              </a:rPr>
              <a:t>в</a:t>
            </a:r>
            <a:r>
              <a:rPr sz="1600" b="1" i="1" spc="-10" dirty="0">
                <a:solidFill>
                  <a:srgbClr val="003174"/>
                </a:solidFill>
                <a:latin typeface="Arial"/>
                <a:cs typeface="Arial"/>
              </a:rPr>
              <a:t>ер</a:t>
            </a:r>
            <a:r>
              <a:rPr sz="1600" b="1" i="1" spc="-20" dirty="0">
                <a:solidFill>
                  <a:srgbClr val="003174"/>
                </a:solidFill>
                <a:latin typeface="Arial"/>
                <a:cs typeface="Arial"/>
              </a:rPr>
              <a:t>к</a:t>
            </a:r>
            <a:r>
              <a:rPr sz="1600" b="1" i="1" spc="-10" dirty="0">
                <a:solidFill>
                  <a:srgbClr val="003174"/>
                </a:solidFill>
                <a:latin typeface="Arial"/>
                <a:cs typeface="Arial"/>
              </a:rPr>
              <a:t>и</a:t>
            </a:r>
            <a:r>
              <a:rPr sz="1600" b="1" i="1" spc="1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i="1" spc="-10" dirty="0">
                <a:solidFill>
                  <a:srgbClr val="003174"/>
                </a:solidFill>
                <a:latin typeface="Arial"/>
                <a:cs typeface="Arial"/>
              </a:rPr>
              <a:t>не</a:t>
            </a:r>
            <a:r>
              <a:rPr sz="1600" b="1" i="1" spc="-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i="1" spc="-20" dirty="0">
                <a:solidFill>
                  <a:srgbClr val="003174"/>
                </a:solidFill>
                <a:latin typeface="Arial"/>
                <a:cs typeface="Arial"/>
              </a:rPr>
              <a:t>м</a:t>
            </a:r>
            <a:r>
              <a:rPr sz="1600" b="1" i="1" spc="-10" dirty="0">
                <a:solidFill>
                  <a:srgbClr val="003174"/>
                </a:solidFill>
                <a:latin typeface="Arial"/>
                <a:cs typeface="Arial"/>
              </a:rPr>
              <a:t>енее</a:t>
            </a:r>
            <a:r>
              <a:rPr sz="1600" b="1" i="1" spc="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i="1" spc="-15" dirty="0">
                <a:solidFill>
                  <a:srgbClr val="003174"/>
                </a:solidFill>
                <a:latin typeface="Arial"/>
                <a:cs typeface="Arial"/>
              </a:rPr>
              <a:t>10%</a:t>
            </a:r>
            <a:r>
              <a:rPr sz="1600" b="1" i="1" spc="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i="1" spc="-15" dirty="0">
                <a:solidFill>
                  <a:srgbClr val="003174"/>
                </a:solidFill>
                <a:latin typeface="Arial"/>
                <a:cs typeface="Arial"/>
              </a:rPr>
              <a:t>от</a:t>
            </a:r>
            <a:r>
              <a:rPr sz="1600" b="1" i="1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i="1" spc="-10" dirty="0" err="1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sz="1600" b="1" i="1" spc="-20" dirty="0" err="1">
                <a:solidFill>
                  <a:srgbClr val="003174"/>
                </a:solidFill>
                <a:latin typeface="Arial"/>
                <a:cs typeface="Arial"/>
              </a:rPr>
              <a:t>о</a:t>
            </a:r>
            <a:r>
              <a:rPr sz="1600" b="1" i="1" spc="-10" dirty="0" err="1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sz="1600" b="1" i="1" spc="-25" dirty="0" err="1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sz="1600" b="1" i="1" spc="-15" dirty="0" err="1">
                <a:solidFill>
                  <a:srgbClr val="003174"/>
                </a:solidFill>
                <a:latin typeface="Arial"/>
                <a:cs typeface="Arial"/>
              </a:rPr>
              <a:t>фе</a:t>
            </a:r>
            <a:r>
              <a:rPr sz="1600" b="1" i="1" spc="-5" dirty="0" err="1">
                <a:solidFill>
                  <a:srgbClr val="003174"/>
                </a:solidFill>
                <a:latin typeface="Arial"/>
                <a:cs typeface="Arial"/>
              </a:rPr>
              <a:t>л</a:t>
            </a:r>
            <a:r>
              <a:rPr sz="1600" b="1" i="1" spc="-10" dirty="0" err="1">
                <a:solidFill>
                  <a:srgbClr val="003174"/>
                </a:solidFill>
                <a:latin typeface="Arial"/>
                <a:cs typeface="Arial"/>
              </a:rPr>
              <a:t>я</a:t>
            </a:r>
            <a:r>
              <a:rPr sz="1600" b="1" i="1" spc="1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i="1" spc="-10" dirty="0" err="1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sz="1600" b="1" i="1" spc="-20" dirty="0" err="1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sz="1600" b="1" i="1" spc="-10" dirty="0" err="1">
                <a:solidFill>
                  <a:srgbClr val="003174"/>
                </a:solidFill>
                <a:latin typeface="Arial"/>
                <a:cs typeface="Arial"/>
              </a:rPr>
              <a:t>ое</a:t>
            </a:r>
            <a:r>
              <a:rPr sz="1600" b="1" i="1" spc="-20" dirty="0" err="1">
                <a:solidFill>
                  <a:srgbClr val="003174"/>
                </a:solidFill>
                <a:latin typeface="Arial"/>
                <a:cs typeface="Arial"/>
              </a:rPr>
              <a:t>к</a:t>
            </a:r>
            <a:r>
              <a:rPr sz="1600" b="1" i="1" spc="-15" dirty="0" err="1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sz="1600" b="1" i="1" spc="-20" dirty="0" err="1">
                <a:solidFill>
                  <a:srgbClr val="003174"/>
                </a:solidFill>
                <a:latin typeface="Arial"/>
                <a:cs typeface="Arial"/>
              </a:rPr>
              <a:t>о</a:t>
            </a:r>
            <a:r>
              <a:rPr sz="1600" b="1" i="1" spc="-10" dirty="0" err="1">
                <a:solidFill>
                  <a:srgbClr val="003174"/>
                </a:solidFill>
                <a:latin typeface="Arial"/>
                <a:cs typeface="Arial"/>
              </a:rPr>
              <a:t>в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4600447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600447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600447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600447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600447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600447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600447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600447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600447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600447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600447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600447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600447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600447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855971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855971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855971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855971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855971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855971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855971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855971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855971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855971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855971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855971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855971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855971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111496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111496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111496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111496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111496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111496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111496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111496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111496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111496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111496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111496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111496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111496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366892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366892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366892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366892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366892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366892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366892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366892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366892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366892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366892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366892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366892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366892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622416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622416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622416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622416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622416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622416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622416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622416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622416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622416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622416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622416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622416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622416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 txBox="1"/>
          <p:nvPr/>
        </p:nvSpPr>
        <p:spPr>
          <a:xfrm>
            <a:off x="165493" y="4944643"/>
            <a:ext cx="8881110" cy="1440180"/>
          </a:xfrm>
          <a:prstGeom prst="rect">
            <a:avLst/>
          </a:prstGeom>
          <a:ln w="3175">
            <a:solidFill>
              <a:srgbClr val="A6A6A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830">
              <a:lnSpc>
                <a:spcPct val="100000"/>
              </a:lnSpc>
            </a:pPr>
            <a:r>
              <a:rPr sz="1100" u="sng" spc="-3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100" u="sng" spc="-30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100" u="sng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100" u="sng" spc="-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100" u="sng" dirty="0">
                <a:solidFill>
                  <a:srgbClr val="414142"/>
                </a:solidFill>
                <a:latin typeface="Arial"/>
                <a:cs typeface="Arial"/>
              </a:rPr>
              <a:t>ента</a:t>
            </a:r>
            <a:r>
              <a:rPr sz="1100" u="sng" spc="-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100" u="sng" spc="-10" dirty="0">
                <a:solidFill>
                  <a:srgbClr val="414142"/>
                </a:solidFill>
                <a:latin typeface="Arial"/>
                <a:cs typeface="Arial"/>
              </a:rPr>
              <a:t>ии</a:t>
            </a:r>
            <a:r>
              <a:rPr sz="1100" u="sng" dirty="0">
                <a:solidFill>
                  <a:srgbClr val="414142"/>
                </a:solidFill>
                <a:latin typeface="Arial"/>
                <a:cs typeface="Arial"/>
              </a:rPr>
              <a:t>: 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139090" y="6520329"/>
            <a:ext cx="26225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31875" algn="l"/>
                <a:tab pos="2609215" algn="l"/>
              </a:tabLst>
            </a:pPr>
            <a:r>
              <a:rPr sz="1200" dirty="0" err="1">
                <a:solidFill>
                  <a:srgbClr val="003174"/>
                </a:solidFill>
                <a:latin typeface="Franklin Gothic Book"/>
                <a:cs typeface="Franklin Gothic Book"/>
              </a:rPr>
              <a:t>Члены</a:t>
            </a:r>
            <a:r>
              <a:rPr sz="1200" spc="-30" dirty="0">
                <a:solidFill>
                  <a:srgbClr val="003174"/>
                </a:solidFill>
                <a:latin typeface="Franklin Gothic Book"/>
                <a:cs typeface="Franklin Gothic Book"/>
              </a:rPr>
              <a:t> </a:t>
            </a:r>
            <a:r>
              <a:rPr sz="1200" dirty="0">
                <a:solidFill>
                  <a:srgbClr val="003174"/>
                </a:solidFill>
                <a:latin typeface="Franklin Gothic Book"/>
                <a:cs typeface="Franklin Gothic Book"/>
              </a:rPr>
              <a:t>ППК</a:t>
            </a:r>
            <a:r>
              <a:rPr lang="ru-RU" sz="1200" dirty="0">
                <a:solidFill>
                  <a:srgbClr val="003174"/>
                </a:solidFill>
                <a:latin typeface="Franklin Gothic Book"/>
                <a:cs typeface="Franklin Gothic Book"/>
              </a:rPr>
              <a:t>О</a:t>
            </a:r>
            <a:r>
              <a:rPr sz="1200" dirty="0">
                <a:solidFill>
                  <a:srgbClr val="003174"/>
                </a:solidFill>
                <a:latin typeface="Franklin Gothic Book"/>
                <a:cs typeface="Franklin Gothic Book"/>
              </a:rPr>
              <a:t>:	</a:t>
            </a:r>
            <a:r>
              <a:rPr sz="1200" u="sng" dirty="0">
                <a:solidFill>
                  <a:srgbClr val="003174"/>
                </a:solidFill>
                <a:latin typeface="Times New Roman"/>
                <a:cs typeface="Times New Roman"/>
              </a:rPr>
              <a:t> 	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271" name="object 271"/>
          <p:cNvSpPr/>
          <p:nvPr/>
        </p:nvSpPr>
        <p:spPr>
          <a:xfrm>
            <a:off x="2952969" y="6670173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681" y="0"/>
                </a:lnTo>
              </a:path>
            </a:pathLst>
          </a:custGeom>
          <a:ln w="9393">
            <a:solidFill>
              <a:srgbClr val="0030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327392" y="6670173"/>
            <a:ext cx="2520950" cy="0"/>
          </a:xfrm>
          <a:custGeom>
            <a:avLst/>
            <a:gdLst/>
            <a:ahLst/>
            <a:cxnLst/>
            <a:rect l="l" t="t" r="r" b="b"/>
            <a:pathLst>
              <a:path w="2520950">
                <a:moveTo>
                  <a:pt x="0" y="0"/>
                </a:moveTo>
                <a:lnTo>
                  <a:pt x="2520659" y="0"/>
                </a:lnTo>
              </a:path>
            </a:pathLst>
          </a:custGeom>
          <a:ln w="9393">
            <a:solidFill>
              <a:srgbClr val="0030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67" name="object 2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24818"/>
              </p:ext>
            </p:extLst>
          </p:nvPr>
        </p:nvGraphicFramePr>
        <p:xfrm>
          <a:off x="165493" y="1092607"/>
          <a:ext cx="8881096" cy="38520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28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845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93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14026">
                <a:tc gridSpan="2"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tabLst>
                          <a:tab pos="2785110" algn="l"/>
                        </a:tabLst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ове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ые</a:t>
                      </a:r>
                      <a:r>
                        <a:rPr sz="110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этапы	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ове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ые</a:t>
                      </a:r>
                      <a:r>
                        <a:rPr sz="110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№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R="53340" algn="r">
                        <a:lnSpc>
                          <a:spcPts val="1015"/>
                        </a:lnSpc>
                        <a:spcBef>
                          <a:spcPts val="675"/>
                        </a:spcBef>
                        <a:tabLst>
                          <a:tab pos="260985" algn="l"/>
                          <a:tab pos="516890" algn="l"/>
                          <a:tab pos="772160" algn="l"/>
                          <a:tab pos="1028065" algn="l"/>
                          <a:tab pos="1283335" algn="l"/>
                          <a:tab pos="1538605" algn="l"/>
                          <a:tab pos="1794510" algn="l"/>
                          <a:tab pos="2049780" algn="l"/>
                          <a:tab pos="2267585" algn="l"/>
                        </a:tabLst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	2	3	4	5	6	7	8	9	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0  </a:t>
                      </a:r>
                      <a:r>
                        <a:rPr sz="1100" spc="-1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  </a:t>
                      </a:r>
                      <a:r>
                        <a:rPr sz="1100" spc="-1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sz="1100" spc="-1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3  </a:t>
                      </a:r>
                      <a:r>
                        <a:rPr sz="1100" spc="-1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sz="1100" spc="-1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5  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7" baseline="3819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200" b="1" baseline="3819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ре</a:t>
                      </a:r>
                      <a:endParaRPr sz="1200" baseline="38194" dirty="0">
                        <a:latin typeface="Arial"/>
                        <a:cs typeface="Arial"/>
                      </a:endParaRPr>
                    </a:p>
                    <a:p>
                      <a:pPr marR="30480" algn="r">
                        <a:lnSpc>
                          <a:spcPts val="655"/>
                        </a:lnSpc>
                      </a:pPr>
                      <a:r>
                        <a:rPr sz="80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800" b="1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800" b="1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80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sz="105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050" spc="-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05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кры</a:t>
                      </a:r>
                      <a:r>
                        <a:rPr sz="1050" spc="-1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05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ие</a:t>
                      </a:r>
                      <a:r>
                        <a:rPr sz="1050" spc="-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прое</a:t>
                      </a:r>
                      <a:r>
                        <a:rPr sz="1050" spc="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050" spc="-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05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endParaRPr sz="10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Franklin Gothic Book"/>
                        <a:buAutoNum type="arabicPeriod" startAt="2"/>
                        <a:tabLst>
                          <a:tab pos="227965" algn="l"/>
                        </a:tabLst>
                      </a:pP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Анкетирование</a:t>
                      </a:r>
                      <a:r>
                        <a:rPr sz="1050" spc="-3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spc="-1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з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ака</a:t>
                      </a:r>
                      <a:r>
                        <a:rPr sz="1050" spc="-1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з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чи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к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ов</a:t>
                      </a:r>
                      <a:endParaRPr sz="1050" dirty="0">
                        <a:latin typeface="Franklin Gothic Book"/>
                        <a:cs typeface="Franklin Gothic Book"/>
                      </a:endParaRPr>
                    </a:p>
                    <a:p>
                      <a:pPr marL="83820" marR="4562475">
                        <a:lnSpc>
                          <a:spcPct val="100000"/>
                        </a:lnSpc>
                      </a:pP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№1и</a:t>
                      </a:r>
                      <a:r>
                        <a:rPr sz="1050" spc="-3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№2</a:t>
                      </a:r>
                      <a:r>
                        <a:rPr sz="1050" spc="-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(для</a:t>
                      </a:r>
                      <a:r>
                        <a:rPr sz="1050" spc="-1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офисных процессов)</a:t>
                      </a:r>
                      <a:endParaRPr sz="1050" dirty="0">
                        <a:latin typeface="Franklin Gothic Book"/>
                        <a:cs typeface="Franklin Gothic Book"/>
                      </a:endParaRPr>
                    </a:p>
                    <a:p>
                      <a:pPr marL="83820" marR="4247515">
                        <a:lnSpc>
                          <a:spcPct val="100000"/>
                        </a:lnSpc>
                        <a:spcBef>
                          <a:spcPts val="695"/>
                        </a:spcBef>
                        <a:buClr>
                          <a:srgbClr val="414142"/>
                        </a:buClr>
                        <a:buFont typeface="Franklin Gothic Book"/>
                        <a:buAutoNum type="arabicPeriod" startAt="3"/>
                        <a:tabLst>
                          <a:tab pos="227965" algn="l"/>
                        </a:tabLst>
                      </a:pPr>
                      <a:r>
                        <a:rPr sz="1050" spc="-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К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артирование</a:t>
                      </a:r>
                      <a:r>
                        <a:rPr sz="1050" spc="-3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те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к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ущего</a:t>
                      </a:r>
                      <a:r>
                        <a:rPr sz="1050" spc="-3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и </a:t>
                      </a:r>
                      <a:r>
                        <a:rPr sz="1050" spc="-1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ц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е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л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евого</a:t>
                      </a:r>
                      <a:r>
                        <a:rPr sz="1050" spc="-3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сост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о</a:t>
                      </a:r>
                      <a:r>
                        <a:rPr sz="1050" spc="-1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я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ния процесса</a:t>
                      </a:r>
                      <a:r>
                        <a:rPr sz="1050" spc="-4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(р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а</a:t>
                      </a:r>
                      <a:r>
                        <a:rPr sz="1050" spc="-1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з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работ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к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а</a:t>
                      </a:r>
                      <a:r>
                        <a:rPr sz="1050" spc="-4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spc="-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П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СЦ)</a:t>
                      </a:r>
                      <a:endParaRPr sz="1050" dirty="0">
                        <a:latin typeface="Franklin Gothic Book"/>
                        <a:cs typeface="Franklin Gothic Book"/>
                      </a:endParaRPr>
                    </a:p>
                    <a:p>
                      <a:pPr marL="83820" marR="458279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05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рои</a:t>
                      </a:r>
                      <a:r>
                        <a:rPr sz="105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водс</a:t>
                      </a:r>
                      <a:r>
                        <a:rPr sz="105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ве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05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й а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ал</a:t>
                      </a:r>
                      <a:r>
                        <a:rPr sz="105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050" spc="-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№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5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05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№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3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83820" marR="4497705">
                        <a:lnSpc>
                          <a:spcPct val="90200"/>
                        </a:lnSpc>
                        <a:buClr>
                          <a:srgbClr val="414142"/>
                        </a:buClr>
                        <a:buFont typeface="Franklin Gothic Book"/>
                        <a:buAutoNum type="arabicPeriod" startAt="5"/>
                        <a:tabLst>
                          <a:tab pos="227965" algn="l"/>
                        </a:tabLst>
                      </a:pP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Реали</a:t>
                      </a:r>
                      <a:r>
                        <a:rPr sz="1050" spc="-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з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а</a:t>
                      </a:r>
                      <a:r>
                        <a:rPr sz="1050" spc="-1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ц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ия</a:t>
                      </a:r>
                      <a:r>
                        <a:rPr sz="1050" spc="-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плана мероприятий,</a:t>
                      </a:r>
                      <a:r>
                        <a:rPr sz="1050" spc="-3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внесение и</a:t>
                      </a:r>
                      <a:r>
                        <a:rPr sz="1050" spc="-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з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менений</a:t>
                      </a:r>
                      <a:r>
                        <a:rPr sz="1050" spc="-2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в стандарты процессов</a:t>
                      </a:r>
                      <a:r>
                        <a:rPr sz="1050" spc="-3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и ЛНА</a:t>
                      </a:r>
                      <a:endParaRPr sz="1050" dirty="0">
                        <a:latin typeface="Franklin Gothic Book"/>
                        <a:cs typeface="Franklin Gothic Boo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9"/>
                        </a:spcBef>
                        <a:buClr>
                          <a:srgbClr val="414142"/>
                        </a:buClr>
                        <a:buFont typeface="Franklin Gothic Book"/>
                        <a:buAutoNum type="arabicPeriod" startAt="5"/>
                      </a:pPr>
                      <a:endParaRPr sz="750" dirty="0">
                        <a:latin typeface="Times New Roman"/>
                        <a:cs typeface="Times New Roman"/>
                      </a:endParaRPr>
                    </a:p>
                    <a:p>
                      <a:pPr marL="83820" marR="4601845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Franklin Gothic Book"/>
                        <a:buAutoNum type="arabicPeriod" startAt="5"/>
                        <a:tabLst>
                          <a:tab pos="227965" algn="l"/>
                        </a:tabLst>
                      </a:pPr>
                      <a:r>
                        <a:rPr sz="1050" spc="-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П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одведение </a:t>
                      </a:r>
                      <a:r>
                        <a:rPr sz="1050" spc="-2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итогов проекта</a:t>
                      </a:r>
                      <a:endParaRPr sz="1050" dirty="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>
                    <a:lnL w="3175">
                      <a:solidFill>
                        <a:srgbClr val="A6A6A6"/>
                      </a:solidFill>
                      <a:prstDash val="solid"/>
                    </a:lnL>
                    <a:lnR w="3175">
                      <a:solidFill>
                        <a:srgbClr val="A6A6A6"/>
                      </a:solidFill>
                      <a:prstDash val="solid"/>
                    </a:lnR>
                    <a:lnT w="3175">
                      <a:solidFill>
                        <a:srgbClr val="A6A6A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али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ац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100" spc="-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ста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6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34160">
                        <a:lnSpc>
                          <a:spcPts val="760"/>
                        </a:lnSpc>
                      </a:pP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От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кр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ыт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90170" algn="ctr">
                        <a:lnSpc>
                          <a:spcPts val="1180"/>
                        </a:lnSpc>
                      </a:pPr>
                      <a:r>
                        <a:rPr sz="105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R="25400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160655" marR="45085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1292860" algn="l"/>
                          <a:tab pos="2522855" algn="l"/>
                        </a:tabLst>
                      </a:pP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дв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7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	</a:t>
                      </a:r>
                      <a:r>
                        <a:rPr sz="900" baseline="-1851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80	</a:t>
                      </a:r>
                      <a:r>
                        <a:rPr sz="1050" baseline="-3571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Ан</a:t>
                      </a:r>
                      <a:r>
                        <a:rPr sz="1050" spc="-7" baseline="-3571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ке</a:t>
                      </a:r>
                      <a:r>
                        <a:rPr sz="1050" baseline="-3571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050" spc="-7" baseline="-3571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050" baseline="-3571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г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292860">
                        <a:lnSpc>
                          <a:spcPts val="455"/>
                        </a:lnSpc>
                        <a:tabLst>
                          <a:tab pos="2522855" algn="l"/>
                        </a:tabLst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70	</a:t>
                      </a:r>
                      <a:r>
                        <a:rPr sz="1050" spc="-7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ро</a:t>
                      </a:r>
                      <a:r>
                        <a:rPr sz="1050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050" spc="-7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050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050" spc="-15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050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sz="1050" baseline="3968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ts val="685"/>
                        </a:lnSpc>
                        <a:spcBef>
                          <a:spcPts val="360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90170" algn="ctr">
                        <a:lnSpc>
                          <a:spcPts val="1225"/>
                        </a:lnSpc>
                        <a:tabLst>
                          <a:tab pos="1200785" algn="l"/>
                          <a:tab pos="2632075" algn="l"/>
                        </a:tabLst>
                      </a:pPr>
                      <a:r>
                        <a:rPr sz="1575" b="1" baseline="529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6	</a:t>
                      </a: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50	</a:t>
                      </a:r>
                      <a:r>
                        <a:rPr sz="1575" b="1" baseline="529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575" baseline="5291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R="16954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3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L="90170" algn="ctr">
                        <a:lnSpc>
                          <a:spcPts val="1215"/>
                        </a:lnSpc>
                        <a:tabLst>
                          <a:tab pos="2632075" algn="l"/>
                        </a:tabLst>
                      </a:pPr>
                      <a:r>
                        <a:rPr sz="105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5	3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R="17145" algn="ctr">
                        <a:lnSpc>
                          <a:spcPts val="795"/>
                        </a:lnSpc>
                        <a:tabLst>
                          <a:tab pos="2381250" algn="l"/>
                        </a:tabLst>
                      </a:pP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Пл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	К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ар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45720" algn="ctr">
                        <a:lnSpc>
                          <a:spcPct val="100000"/>
                        </a:lnSpc>
                        <a:tabLst>
                          <a:tab pos="2426970" algn="l"/>
                        </a:tabLst>
                      </a:pP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ме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ро</a:t>
                      </a:r>
                      <a:r>
                        <a:rPr sz="7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ро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7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й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248285" algn="r">
                        <a:lnSpc>
                          <a:spcPct val="100000"/>
                        </a:lnSpc>
                      </a:pPr>
                      <a:r>
                        <a:rPr sz="105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Цель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9017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05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651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ПА</a:t>
                      </a:r>
                      <a:r>
                        <a:rPr sz="7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№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 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A6A6A6"/>
                      </a:solidFill>
                      <a:prstDash val="solid"/>
                    </a:lnL>
                    <a:lnR w="3175">
                      <a:solidFill>
                        <a:srgbClr val="A6A6A6"/>
                      </a:solidFill>
                      <a:prstDash val="solid"/>
                    </a:lnR>
                    <a:lnT w="3175">
                      <a:solidFill>
                        <a:srgbClr val="A6A6A6"/>
                      </a:solidFill>
                      <a:prstDash val="solid"/>
                    </a:lnT>
                    <a:lnB w="3175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010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05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Ит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оговая</a:t>
                      </a:r>
                      <a:r>
                        <a:rPr sz="1050" spc="-4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05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ц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ка</a:t>
                      </a:r>
                      <a:r>
                        <a:rPr sz="1050" spc="-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прое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05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а: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A6A6A6"/>
                      </a:solidFill>
                      <a:prstDash val="solid"/>
                    </a:lnL>
                    <a:lnB w="317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17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414142"/>
                      </a:solidFill>
                      <a:prstDash val="solid"/>
                    </a:lnT>
                    <a:lnB w="3175">
                      <a:solidFill>
                        <a:srgbClr val="A6A6A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A6A6A6"/>
                      </a:solidFill>
                      <a:prstDash val="solid"/>
                    </a:lnL>
                    <a:lnR w="3175">
                      <a:solidFill>
                        <a:srgbClr val="A6A6A6"/>
                      </a:solidFill>
                      <a:prstDash val="solid"/>
                    </a:lnR>
                    <a:lnT w="3175">
                      <a:solidFill>
                        <a:srgbClr val="A6A6A6"/>
                      </a:solidFill>
                      <a:prstDash val="solid"/>
                    </a:lnT>
                    <a:lnB w="3175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73" name="object 8">
            <a:extLst>
              <a:ext uri="{FF2B5EF4-FFF2-40B4-BE49-F238E27FC236}">
                <a16:creationId xmlns:a16="http://schemas.microsoft.com/office/drawing/2014/main" xmlns="" id="{FEDA8AFD-207C-4AD7-88AC-CFEA7B5B2D3D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18</a:t>
            </a:fld>
            <a:endParaRPr sz="1400" b="1" spc="-1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05963" y="1124699"/>
            <a:ext cx="5936615" cy="396240"/>
          </a:xfrm>
          <a:custGeom>
            <a:avLst/>
            <a:gdLst/>
            <a:ahLst/>
            <a:cxnLst/>
            <a:rect l="l" t="t" r="r" b="b"/>
            <a:pathLst>
              <a:path w="5936615" h="396240">
                <a:moveTo>
                  <a:pt x="0" y="395998"/>
                </a:moveTo>
                <a:lnTo>
                  <a:pt x="5936107" y="395998"/>
                </a:lnTo>
                <a:lnTo>
                  <a:pt x="5936107" y="0"/>
                </a:lnTo>
                <a:lnTo>
                  <a:pt x="0" y="0"/>
                </a:lnTo>
                <a:lnTo>
                  <a:pt x="0" y="395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05963" y="1124699"/>
            <a:ext cx="5936615" cy="396240"/>
          </a:xfrm>
          <a:custGeom>
            <a:avLst/>
            <a:gdLst/>
            <a:ahLst/>
            <a:cxnLst/>
            <a:rect l="l" t="t" r="r" b="b"/>
            <a:pathLst>
              <a:path w="5936615" h="396240">
                <a:moveTo>
                  <a:pt x="0" y="395998"/>
                </a:moveTo>
                <a:lnTo>
                  <a:pt x="5936107" y="395998"/>
                </a:lnTo>
                <a:lnTo>
                  <a:pt x="5936107" y="0"/>
                </a:lnTo>
                <a:lnTo>
                  <a:pt x="0" y="0"/>
                </a:lnTo>
                <a:lnTo>
                  <a:pt x="0" y="395998"/>
                </a:lnTo>
                <a:close/>
              </a:path>
            </a:pathLst>
          </a:custGeom>
          <a:ln w="317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156585" y="1178853"/>
            <a:ext cx="354266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й</a:t>
            </a:r>
            <a:r>
              <a:rPr sz="1050" spc="-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г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ра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ф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ик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ал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50" spc="-5" dirty="0" err="1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50" spc="5" dirty="0" err="1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ки</a:t>
            </a:r>
            <a:r>
              <a:rPr sz="105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прое</a:t>
            </a:r>
            <a:r>
              <a:rPr sz="1050" spc="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spc="-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27529" y="136364"/>
            <a:ext cx="448881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err="1">
                <a:solidFill>
                  <a:srgbClr val="003174"/>
                </a:solidFill>
                <a:latin typeface="Arial"/>
                <a:cs typeface="Arial"/>
              </a:rPr>
              <a:t>При</a:t>
            </a:r>
            <a:r>
              <a:rPr sz="1600" b="1" spc="-45" dirty="0" err="1">
                <a:solidFill>
                  <a:srgbClr val="003174"/>
                </a:solidFill>
                <a:latin typeface="Arial"/>
                <a:cs typeface="Arial"/>
              </a:rPr>
              <a:t>лож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ение</a:t>
            </a:r>
            <a:r>
              <a:rPr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1.2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003174"/>
                </a:solidFill>
                <a:latin typeface="Arial"/>
                <a:cs typeface="Arial"/>
              </a:rPr>
              <a:t>С</a:t>
            </a:r>
            <a:r>
              <a:rPr sz="1600" b="1" spc="-30" dirty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а</a:t>
            </a:r>
            <a:r>
              <a:rPr sz="1600" b="1" spc="-20" dirty="0">
                <a:solidFill>
                  <a:srgbClr val="003174"/>
                </a:solidFill>
                <a:latin typeface="Arial"/>
                <a:cs typeface="Arial"/>
              </a:rPr>
              <a:t>нд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а</a:t>
            </a:r>
            <a:r>
              <a:rPr sz="1600" b="1" spc="-15" dirty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sz="1600" b="1" spc="1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а</a:t>
            </a:r>
            <a:r>
              <a:rPr sz="1600" b="1" spc="-20" dirty="0">
                <a:solidFill>
                  <a:srgbClr val="003174"/>
                </a:solidFill>
                <a:latin typeface="Arial"/>
                <a:cs typeface="Arial"/>
              </a:rPr>
              <a:t>н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а</a:t>
            </a:r>
            <a:r>
              <a:rPr sz="1600" b="1" spc="-25" dirty="0">
                <a:solidFill>
                  <a:srgbClr val="003174"/>
                </a:solidFill>
                <a:latin typeface="Arial"/>
                <a:cs typeface="Arial"/>
              </a:rPr>
              <a:t>л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иза</a:t>
            </a:r>
            <a:r>
              <a:rPr sz="1600" b="1" spc="1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и</a:t>
            </a:r>
            <a:r>
              <a:rPr sz="1600" b="1" spc="1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оце</a:t>
            </a:r>
            <a:r>
              <a:rPr sz="1600" b="1" spc="-20" dirty="0">
                <a:solidFill>
                  <a:srgbClr val="003174"/>
                </a:solidFill>
                <a:latin typeface="Arial"/>
                <a:cs typeface="Arial"/>
              </a:rPr>
              <a:t>н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ки</a:t>
            </a:r>
            <a:r>
              <a:rPr sz="1600" b="1" spc="1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sz="1600" b="1" spc="-15" dirty="0">
                <a:solidFill>
                  <a:srgbClr val="003174"/>
                </a:solidFill>
                <a:latin typeface="Arial"/>
                <a:cs typeface="Arial"/>
              </a:rPr>
              <a:t>е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а</a:t>
            </a:r>
            <a:r>
              <a:rPr sz="1600" b="1" spc="-25" dirty="0">
                <a:solidFill>
                  <a:srgbClr val="003174"/>
                </a:solidFill>
                <a:latin typeface="Arial"/>
                <a:cs typeface="Arial"/>
              </a:rPr>
              <a:t>л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из</a:t>
            </a:r>
            <a:r>
              <a:rPr sz="1600" b="1" spc="-20" dirty="0">
                <a:solidFill>
                  <a:srgbClr val="003174"/>
                </a:solidFill>
                <a:latin typeface="Arial"/>
                <a:cs typeface="Arial"/>
              </a:rPr>
              <a:t>о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ва</a:t>
            </a:r>
            <a:r>
              <a:rPr sz="1600" b="1" spc="-15" dirty="0">
                <a:solidFill>
                  <a:srgbClr val="003174"/>
                </a:solidFill>
                <a:latin typeface="Arial"/>
                <a:cs typeface="Arial"/>
              </a:rPr>
              <a:t>нн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о</a:t>
            </a:r>
            <a:r>
              <a:rPr sz="1600" b="1" spc="-25" dirty="0">
                <a:solidFill>
                  <a:srgbClr val="003174"/>
                </a:solidFill>
                <a:latin typeface="Arial"/>
                <a:cs typeface="Arial"/>
              </a:rPr>
              <a:t>г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о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sz="1600" b="1" spc="-20" dirty="0" err="1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оек</a:t>
            </a:r>
            <a:r>
              <a:rPr sz="1600" b="1" spc="-25" dirty="0" err="1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а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9514" y="1124699"/>
            <a:ext cx="2664460" cy="396240"/>
          </a:xfrm>
          <a:custGeom>
            <a:avLst/>
            <a:gdLst/>
            <a:ahLst/>
            <a:cxnLst/>
            <a:rect l="l" t="t" r="r" b="b"/>
            <a:pathLst>
              <a:path w="2664460" h="396240">
                <a:moveTo>
                  <a:pt x="0" y="395998"/>
                </a:moveTo>
                <a:lnTo>
                  <a:pt x="2663952" y="395998"/>
                </a:lnTo>
                <a:lnTo>
                  <a:pt x="2663952" y="0"/>
                </a:lnTo>
                <a:lnTo>
                  <a:pt x="0" y="0"/>
                </a:lnTo>
                <a:lnTo>
                  <a:pt x="0" y="395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9514" y="1124699"/>
            <a:ext cx="2664460" cy="396240"/>
          </a:xfrm>
          <a:custGeom>
            <a:avLst/>
            <a:gdLst/>
            <a:ahLst/>
            <a:cxnLst/>
            <a:rect l="l" t="t" r="r" b="b"/>
            <a:pathLst>
              <a:path w="2664460" h="396240">
                <a:moveTo>
                  <a:pt x="0" y="395998"/>
                </a:moveTo>
                <a:lnTo>
                  <a:pt x="2663952" y="395998"/>
                </a:lnTo>
                <a:lnTo>
                  <a:pt x="2663952" y="0"/>
                </a:lnTo>
                <a:lnTo>
                  <a:pt x="0" y="0"/>
                </a:lnTo>
                <a:lnTo>
                  <a:pt x="0" y="395998"/>
                </a:lnTo>
                <a:close/>
              </a:path>
            </a:pathLst>
          </a:custGeom>
          <a:ln w="317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8267" y="1178853"/>
            <a:ext cx="238506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1120">
              <a:lnSpc>
                <a:spcPct val="100000"/>
              </a:lnSpc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Участники</a:t>
            </a:r>
            <a:r>
              <a:rPr sz="1050" spc="-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со</a:t>
            </a:r>
            <a:r>
              <a:rPr sz="105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оро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проверяе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ого предпри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: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9514" y="1554492"/>
            <a:ext cx="2664460" cy="1043940"/>
          </a:xfrm>
          <a:custGeom>
            <a:avLst/>
            <a:gdLst/>
            <a:ahLst/>
            <a:cxnLst/>
            <a:rect l="l" t="t" r="r" b="b"/>
            <a:pathLst>
              <a:path w="2664460" h="1043939">
                <a:moveTo>
                  <a:pt x="0" y="1043546"/>
                </a:moveTo>
                <a:lnTo>
                  <a:pt x="2664333" y="1043546"/>
                </a:lnTo>
                <a:lnTo>
                  <a:pt x="2664333" y="0"/>
                </a:lnTo>
                <a:lnTo>
                  <a:pt x="0" y="0"/>
                </a:lnTo>
                <a:lnTo>
                  <a:pt x="0" y="10435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9514" y="1554492"/>
            <a:ext cx="2664460" cy="1043940"/>
          </a:xfrm>
          <a:custGeom>
            <a:avLst/>
            <a:gdLst/>
            <a:ahLst/>
            <a:cxnLst/>
            <a:rect l="l" t="t" r="r" b="b"/>
            <a:pathLst>
              <a:path w="2664460" h="1043939">
                <a:moveTo>
                  <a:pt x="0" y="1043546"/>
                </a:moveTo>
                <a:lnTo>
                  <a:pt x="2664333" y="1043546"/>
                </a:lnTo>
                <a:lnTo>
                  <a:pt x="2664333" y="0"/>
                </a:lnTo>
                <a:lnTo>
                  <a:pt x="0" y="0"/>
                </a:lnTo>
                <a:lnTo>
                  <a:pt x="0" y="1043546"/>
                </a:lnTo>
                <a:close/>
              </a:path>
            </a:pathLst>
          </a:custGeom>
          <a:ln w="317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58267" y="1608621"/>
            <a:ext cx="2477135" cy="969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buClr>
                <a:srgbClr val="414142"/>
              </a:buClr>
              <a:buFont typeface="Arial"/>
              <a:buChar char="-"/>
              <a:tabLst>
                <a:tab pos="185420" algn="l"/>
              </a:tabLst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ковод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ель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прое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(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П)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;</a:t>
            </a:r>
            <a:endParaRPr sz="105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lr>
                <a:srgbClr val="414142"/>
              </a:buClr>
              <a:buFont typeface="Arial"/>
              <a:buChar char="-"/>
              <a:tabLst>
                <a:tab pos="185420" algn="l"/>
              </a:tabLst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50" spc="-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ра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очей</a:t>
            </a:r>
            <a:r>
              <a:rPr sz="105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гр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ппы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(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РГ)</a:t>
            </a:r>
            <a:r>
              <a:rPr sz="105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прое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а;</a:t>
            </a:r>
            <a:endParaRPr sz="105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lr>
                <a:srgbClr val="414142"/>
              </a:buClr>
              <a:buFont typeface="Arial"/>
              <a:buChar char="-"/>
              <a:tabLst>
                <a:tab pos="185420" algn="l"/>
              </a:tabLst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Заказч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про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есса;</a:t>
            </a:r>
            <a:endParaRPr sz="105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lr>
                <a:srgbClr val="414142"/>
              </a:buClr>
              <a:buFont typeface="Arial"/>
              <a:buChar char="-"/>
              <a:tabLst>
                <a:tab pos="185420" algn="l"/>
              </a:tabLst>
            </a:pP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сполни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ел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,</a:t>
            </a:r>
            <a:r>
              <a:rPr sz="1050" spc="-7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частники</a:t>
            </a:r>
            <a:r>
              <a:rPr sz="105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про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есса;</a:t>
            </a:r>
            <a:endParaRPr sz="1050" dirty="0">
              <a:latin typeface="Arial"/>
              <a:cs typeface="Arial"/>
            </a:endParaRPr>
          </a:p>
          <a:p>
            <a:pPr marL="184785" marR="220979" indent="-172085">
              <a:lnSpc>
                <a:spcPct val="100000"/>
              </a:lnSpc>
              <a:buClr>
                <a:srgbClr val="414142"/>
              </a:buClr>
              <a:buFont typeface="Arial"/>
              <a:buChar char="-"/>
              <a:tabLst>
                <a:tab pos="185420" algn="l"/>
              </a:tabLst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Сотр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ник</a:t>
            </a:r>
            <a:r>
              <a:rPr sz="1050" spc="-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50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50" spc="-5" dirty="0">
                <a:solidFill>
                  <a:srgbClr val="414142"/>
                </a:solidFill>
                <a:latin typeface="Arial"/>
                <a:cs typeface="Arial"/>
              </a:rPr>
              <a:t>БП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(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рир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ю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щ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ий 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реал</a:t>
            </a:r>
            <a:r>
              <a:rPr sz="1050" spc="-5" dirty="0" err="1">
                <a:solidFill>
                  <a:srgbClr val="414142"/>
                </a:solidFill>
                <a:latin typeface="Arial"/>
                <a:cs typeface="Arial"/>
              </a:rPr>
              <a:t>из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-5" dirty="0" err="1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ию</a:t>
            </a:r>
            <a:r>
              <a:rPr sz="105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прое</a:t>
            </a:r>
            <a:r>
              <a:rPr sz="1050" spc="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spc="-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).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1500" y="1016761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4">
                <a:moveTo>
                  <a:pt x="108013" y="0"/>
                </a:moveTo>
                <a:lnTo>
                  <a:pt x="65733" y="8591"/>
                </a:lnTo>
                <a:lnTo>
                  <a:pt x="31516" y="31758"/>
                </a:lnTo>
                <a:lnTo>
                  <a:pt x="8453" y="66033"/>
                </a:lnTo>
                <a:lnTo>
                  <a:pt x="23" y="107588"/>
                </a:lnTo>
                <a:lnTo>
                  <a:pt x="0" y="108418"/>
                </a:lnTo>
                <a:lnTo>
                  <a:pt x="1041" y="123029"/>
                </a:lnTo>
                <a:lnTo>
                  <a:pt x="14893" y="162750"/>
                </a:lnTo>
                <a:lnTo>
                  <a:pt x="42152" y="193618"/>
                </a:lnTo>
                <a:lnTo>
                  <a:pt x="79370" y="212186"/>
                </a:lnTo>
                <a:lnTo>
                  <a:pt x="108013" y="216026"/>
                </a:lnTo>
                <a:lnTo>
                  <a:pt x="108480" y="216026"/>
                </a:lnTo>
                <a:lnTo>
                  <a:pt x="150360" y="207404"/>
                </a:lnTo>
                <a:lnTo>
                  <a:pt x="184542" y="184218"/>
                </a:lnTo>
                <a:lnTo>
                  <a:pt x="207581" y="149917"/>
                </a:lnTo>
                <a:lnTo>
                  <a:pt x="215995" y="108418"/>
                </a:lnTo>
                <a:lnTo>
                  <a:pt x="216026" y="107588"/>
                </a:lnTo>
                <a:lnTo>
                  <a:pt x="214997" y="92993"/>
                </a:lnTo>
                <a:lnTo>
                  <a:pt x="201165" y="53296"/>
                </a:lnTo>
                <a:lnTo>
                  <a:pt x="173905" y="22424"/>
                </a:lnTo>
                <a:lnTo>
                  <a:pt x="136671" y="3844"/>
                </a:lnTo>
                <a:lnTo>
                  <a:pt x="108013" y="0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499" y="1016761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4">
                <a:moveTo>
                  <a:pt x="0" y="107950"/>
                </a:moveTo>
                <a:lnTo>
                  <a:pt x="8454" y="66033"/>
                </a:lnTo>
                <a:lnTo>
                  <a:pt x="31517" y="31758"/>
                </a:lnTo>
                <a:lnTo>
                  <a:pt x="65734" y="8591"/>
                </a:lnTo>
                <a:lnTo>
                  <a:pt x="107651" y="0"/>
                </a:lnTo>
                <a:lnTo>
                  <a:pt x="108014" y="0"/>
                </a:lnTo>
                <a:lnTo>
                  <a:pt x="122641" y="982"/>
                </a:lnTo>
                <a:lnTo>
                  <a:pt x="136672" y="3844"/>
                </a:lnTo>
                <a:lnTo>
                  <a:pt x="173906" y="22424"/>
                </a:lnTo>
                <a:lnTo>
                  <a:pt x="201166" y="53296"/>
                </a:lnTo>
                <a:lnTo>
                  <a:pt x="214998" y="92993"/>
                </a:lnTo>
                <a:lnTo>
                  <a:pt x="216028" y="107950"/>
                </a:lnTo>
                <a:lnTo>
                  <a:pt x="215047" y="122577"/>
                </a:lnTo>
                <a:lnTo>
                  <a:pt x="212189" y="136609"/>
                </a:lnTo>
                <a:lnTo>
                  <a:pt x="193632" y="173849"/>
                </a:lnTo>
                <a:lnTo>
                  <a:pt x="162780" y="201124"/>
                </a:lnTo>
                <a:lnTo>
                  <a:pt x="123083" y="214983"/>
                </a:lnTo>
                <a:lnTo>
                  <a:pt x="108014" y="216026"/>
                </a:lnTo>
                <a:lnTo>
                  <a:pt x="93395" y="215045"/>
                </a:lnTo>
                <a:lnTo>
                  <a:pt x="79371" y="212186"/>
                </a:lnTo>
                <a:lnTo>
                  <a:pt x="42153" y="193618"/>
                </a:lnTo>
                <a:lnTo>
                  <a:pt x="14894" y="162750"/>
                </a:lnTo>
                <a:lnTo>
                  <a:pt x="1042" y="123029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27812" y="1050469"/>
            <a:ext cx="1035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9514" y="2758554"/>
            <a:ext cx="2664460" cy="396240"/>
          </a:xfrm>
          <a:custGeom>
            <a:avLst/>
            <a:gdLst/>
            <a:ahLst/>
            <a:cxnLst/>
            <a:rect l="l" t="t" r="r" b="b"/>
            <a:pathLst>
              <a:path w="2664460" h="396239">
                <a:moveTo>
                  <a:pt x="0" y="395998"/>
                </a:moveTo>
                <a:lnTo>
                  <a:pt x="2664333" y="395998"/>
                </a:lnTo>
                <a:lnTo>
                  <a:pt x="2664333" y="0"/>
                </a:lnTo>
                <a:lnTo>
                  <a:pt x="0" y="0"/>
                </a:lnTo>
                <a:lnTo>
                  <a:pt x="0" y="395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9514" y="2758554"/>
            <a:ext cx="2664460" cy="396240"/>
          </a:xfrm>
          <a:custGeom>
            <a:avLst/>
            <a:gdLst/>
            <a:ahLst/>
            <a:cxnLst/>
            <a:rect l="l" t="t" r="r" b="b"/>
            <a:pathLst>
              <a:path w="2664460" h="396239">
                <a:moveTo>
                  <a:pt x="0" y="395998"/>
                </a:moveTo>
                <a:lnTo>
                  <a:pt x="2664333" y="395998"/>
                </a:lnTo>
                <a:lnTo>
                  <a:pt x="2664333" y="0"/>
                </a:lnTo>
                <a:lnTo>
                  <a:pt x="0" y="0"/>
                </a:lnTo>
                <a:lnTo>
                  <a:pt x="0" y="395998"/>
                </a:lnTo>
                <a:close/>
              </a:path>
            </a:pathLst>
          </a:custGeom>
          <a:ln w="317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58267" y="2812962"/>
            <a:ext cx="2389505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1120">
              <a:lnSpc>
                <a:spcPct val="100000"/>
              </a:lnSpc>
            </a:pP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есто</a:t>
            </a:r>
            <a:r>
              <a:rPr sz="105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проведения</a:t>
            </a:r>
            <a:r>
              <a:rPr sz="1050" spc="-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ал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50" spc="-5" dirty="0" err="1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50" spc="5" dirty="0" err="1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ки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прое</a:t>
            </a:r>
            <a:r>
              <a:rPr sz="1050" spc="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spc="-20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79514" y="3198444"/>
            <a:ext cx="2664460" cy="774700"/>
          </a:xfrm>
          <a:custGeom>
            <a:avLst/>
            <a:gdLst/>
            <a:ahLst/>
            <a:cxnLst/>
            <a:rect l="l" t="t" r="r" b="b"/>
            <a:pathLst>
              <a:path w="2664460" h="774700">
                <a:moveTo>
                  <a:pt x="0" y="774496"/>
                </a:moveTo>
                <a:lnTo>
                  <a:pt x="2664333" y="774496"/>
                </a:lnTo>
                <a:lnTo>
                  <a:pt x="2664333" y="0"/>
                </a:lnTo>
                <a:lnTo>
                  <a:pt x="0" y="0"/>
                </a:lnTo>
                <a:lnTo>
                  <a:pt x="0" y="7744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79514" y="3198444"/>
            <a:ext cx="2664460" cy="774700"/>
          </a:xfrm>
          <a:prstGeom prst="rect">
            <a:avLst/>
          </a:prstGeom>
          <a:solidFill>
            <a:srgbClr val="FFFFFF"/>
          </a:solidFill>
          <a:ln w="3175">
            <a:solidFill>
              <a:srgbClr val="00317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61620" marR="207010" indent="-172720">
              <a:lnSpc>
                <a:spcPct val="100000"/>
              </a:lnSpc>
              <a:tabLst>
                <a:tab pos="261620" algn="l"/>
              </a:tabLst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-	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есто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(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ка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ине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,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прои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водс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ве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ная п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щ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адка)</a:t>
            </a:r>
            <a:r>
              <a:rPr sz="1050" spc="-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разме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щ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ия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па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ели 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прав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ия</a:t>
            </a:r>
            <a:r>
              <a:rPr sz="1050" spc="-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прое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ом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(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1500" y="2650489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108014" y="0"/>
                </a:moveTo>
                <a:lnTo>
                  <a:pt x="65665" y="8622"/>
                </a:lnTo>
                <a:lnTo>
                  <a:pt x="31482" y="31808"/>
                </a:lnTo>
                <a:lnTo>
                  <a:pt x="8444" y="66109"/>
                </a:lnTo>
                <a:lnTo>
                  <a:pt x="30" y="107609"/>
                </a:lnTo>
                <a:lnTo>
                  <a:pt x="0" y="108439"/>
                </a:lnTo>
                <a:lnTo>
                  <a:pt x="1029" y="123034"/>
                </a:lnTo>
                <a:lnTo>
                  <a:pt x="14860" y="162731"/>
                </a:lnTo>
                <a:lnTo>
                  <a:pt x="42120" y="193603"/>
                </a:lnTo>
                <a:lnTo>
                  <a:pt x="79355" y="212182"/>
                </a:lnTo>
                <a:lnTo>
                  <a:pt x="108014" y="216026"/>
                </a:lnTo>
                <a:lnTo>
                  <a:pt x="108376" y="216026"/>
                </a:lnTo>
                <a:lnTo>
                  <a:pt x="150292" y="207435"/>
                </a:lnTo>
                <a:lnTo>
                  <a:pt x="184509" y="184269"/>
                </a:lnTo>
                <a:lnTo>
                  <a:pt x="207572" y="149993"/>
                </a:lnTo>
                <a:lnTo>
                  <a:pt x="216003" y="108439"/>
                </a:lnTo>
                <a:lnTo>
                  <a:pt x="216026" y="107609"/>
                </a:lnTo>
                <a:lnTo>
                  <a:pt x="214984" y="92998"/>
                </a:lnTo>
                <a:lnTo>
                  <a:pt x="201132" y="53277"/>
                </a:lnTo>
                <a:lnTo>
                  <a:pt x="173873" y="22408"/>
                </a:lnTo>
                <a:lnTo>
                  <a:pt x="136655" y="3840"/>
                </a:lnTo>
                <a:lnTo>
                  <a:pt x="108014" y="0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499" y="2650489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108076"/>
                </a:moveTo>
                <a:lnTo>
                  <a:pt x="8445" y="66109"/>
                </a:lnTo>
                <a:lnTo>
                  <a:pt x="31483" y="31808"/>
                </a:lnTo>
                <a:lnTo>
                  <a:pt x="65666" y="8622"/>
                </a:lnTo>
                <a:lnTo>
                  <a:pt x="107546" y="0"/>
                </a:lnTo>
                <a:lnTo>
                  <a:pt x="108014" y="0"/>
                </a:lnTo>
                <a:lnTo>
                  <a:pt x="122633" y="981"/>
                </a:lnTo>
                <a:lnTo>
                  <a:pt x="136656" y="3840"/>
                </a:lnTo>
                <a:lnTo>
                  <a:pt x="173874" y="22408"/>
                </a:lnTo>
                <a:lnTo>
                  <a:pt x="201133" y="53277"/>
                </a:lnTo>
                <a:lnTo>
                  <a:pt x="214985" y="92998"/>
                </a:lnTo>
                <a:lnTo>
                  <a:pt x="216028" y="108076"/>
                </a:lnTo>
                <a:lnTo>
                  <a:pt x="215046" y="122684"/>
                </a:lnTo>
                <a:lnTo>
                  <a:pt x="212185" y="136699"/>
                </a:lnTo>
                <a:lnTo>
                  <a:pt x="193607" y="173907"/>
                </a:lnTo>
                <a:lnTo>
                  <a:pt x="162724" y="201162"/>
                </a:lnTo>
                <a:lnTo>
                  <a:pt x="122991" y="214996"/>
                </a:lnTo>
                <a:lnTo>
                  <a:pt x="108014" y="216026"/>
                </a:lnTo>
                <a:lnTo>
                  <a:pt x="93386" y="215044"/>
                </a:lnTo>
                <a:lnTo>
                  <a:pt x="79355" y="212182"/>
                </a:lnTo>
                <a:lnTo>
                  <a:pt x="42121" y="193603"/>
                </a:lnTo>
                <a:lnTo>
                  <a:pt x="14861" y="162731"/>
                </a:lnTo>
                <a:lnTo>
                  <a:pt x="1030" y="123034"/>
                </a:lnTo>
                <a:lnTo>
                  <a:pt x="0" y="108076"/>
                </a:lnTo>
                <a:close/>
              </a:path>
            </a:pathLst>
          </a:custGeom>
          <a:ln w="25400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27812" y="2684578"/>
            <a:ext cx="1035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79514" y="4122280"/>
            <a:ext cx="2664460" cy="396240"/>
          </a:xfrm>
          <a:custGeom>
            <a:avLst/>
            <a:gdLst/>
            <a:ahLst/>
            <a:cxnLst/>
            <a:rect l="l" t="t" r="r" b="b"/>
            <a:pathLst>
              <a:path w="2664460" h="396239">
                <a:moveTo>
                  <a:pt x="0" y="395998"/>
                </a:moveTo>
                <a:lnTo>
                  <a:pt x="2664333" y="395998"/>
                </a:lnTo>
                <a:lnTo>
                  <a:pt x="2664333" y="0"/>
                </a:lnTo>
                <a:lnTo>
                  <a:pt x="0" y="0"/>
                </a:lnTo>
                <a:lnTo>
                  <a:pt x="0" y="395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9514" y="4122280"/>
            <a:ext cx="2664460" cy="396240"/>
          </a:xfrm>
          <a:custGeom>
            <a:avLst/>
            <a:gdLst/>
            <a:ahLst/>
            <a:cxnLst/>
            <a:rect l="l" t="t" r="r" b="b"/>
            <a:pathLst>
              <a:path w="2664460" h="396239">
                <a:moveTo>
                  <a:pt x="0" y="395998"/>
                </a:moveTo>
                <a:lnTo>
                  <a:pt x="2664333" y="395998"/>
                </a:lnTo>
                <a:lnTo>
                  <a:pt x="2664333" y="0"/>
                </a:lnTo>
                <a:lnTo>
                  <a:pt x="0" y="0"/>
                </a:lnTo>
                <a:lnTo>
                  <a:pt x="0" y="395998"/>
                </a:lnTo>
                <a:close/>
              </a:path>
            </a:pathLst>
          </a:custGeom>
          <a:ln w="317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58267" y="4176948"/>
            <a:ext cx="249555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820">
              <a:lnSpc>
                <a:spcPct val="100000"/>
              </a:lnSpc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Нео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хо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ок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мен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дл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ана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из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50" spc="-5" dirty="0" err="1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50" spc="5" dirty="0" err="1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ки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прое</a:t>
            </a:r>
            <a:r>
              <a:rPr sz="1050" spc="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spc="-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1500" y="4014215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108013" y="0"/>
                </a:moveTo>
                <a:lnTo>
                  <a:pt x="65733" y="8591"/>
                </a:lnTo>
                <a:lnTo>
                  <a:pt x="31516" y="31758"/>
                </a:lnTo>
                <a:lnTo>
                  <a:pt x="8453" y="66033"/>
                </a:lnTo>
                <a:lnTo>
                  <a:pt x="23" y="107588"/>
                </a:lnTo>
                <a:lnTo>
                  <a:pt x="0" y="108418"/>
                </a:lnTo>
                <a:lnTo>
                  <a:pt x="1041" y="123029"/>
                </a:lnTo>
                <a:lnTo>
                  <a:pt x="14893" y="162750"/>
                </a:lnTo>
                <a:lnTo>
                  <a:pt x="42152" y="193618"/>
                </a:lnTo>
                <a:lnTo>
                  <a:pt x="79370" y="212186"/>
                </a:lnTo>
                <a:lnTo>
                  <a:pt x="108013" y="216026"/>
                </a:lnTo>
                <a:lnTo>
                  <a:pt x="108480" y="216026"/>
                </a:lnTo>
                <a:lnTo>
                  <a:pt x="150360" y="207404"/>
                </a:lnTo>
                <a:lnTo>
                  <a:pt x="184542" y="184218"/>
                </a:lnTo>
                <a:lnTo>
                  <a:pt x="207581" y="149917"/>
                </a:lnTo>
                <a:lnTo>
                  <a:pt x="215995" y="108418"/>
                </a:lnTo>
                <a:lnTo>
                  <a:pt x="216026" y="107588"/>
                </a:lnTo>
                <a:lnTo>
                  <a:pt x="214997" y="92993"/>
                </a:lnTo>
                <a:lnTo>
                  <a:pt x="201165" y="53296"/>
                </a:lnTo>
                <a:lnTo>
                  <a:pt x="173905" y="22424"/>
                </a:lnTo>
                <a:lnTo>
                  <a:pt x="136671" y="3844"/>
                </a:lnTo>
                <a:lnTo>
                  <a:pt x="108013" y="0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1499" y="4014215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5">
                <a:moveTo>
                  <a:pt x="0" y="107949"/>
                </a:moveTo>
                <a:lnTo>
                  <a:pt x="8454" y="66033"/>
                </a:lnTo>
                <a:lnTo>
                  <a:pt x="31517" y="31758"/>
                </a:lnTo>
                <a:lnTo>
                  <a:pt x="65734" y="8591"/>
                </a:lnTo>
                <a:lnTo>
                  <a:pt x="107651" y="0"/>
                </a:lnTo>
                <a:lnTo>
                  <a:pt x="108014" y="0"/>
                </a:lnTo>
                <a:lnTo>
                  <a:pt x="122641" y="982"/>
                </a:lnTo>
                <a:lnTo>
                  <a:pt x="136672" y="3844"/>
                </a:lnTo>
                <a:lnTo>
                  <a:pt x="173906" y="22424"/>
                </a:lnTo>
                <a:lnTo>
                  <a:pt x="201166" y="53296"/>
                </a:lnTo>
                <a:lnTo>
                  <a:pt x="214998" y="92993"/>
                </a:lnTo>
                <a:lnTo>
                  <a:pt x="216028" y="107949"/>
                </a:lnTo>
                <a:lnTo>
                  <a:pt x="215047" y="122577"/>
                </a:lnTo>
                <a:lnTo>
                  <a:pt x="212189" y="136609"/>
                </a:lnTo>
                <a:lnTo>
                  <a:pt x="193632" y="173849"/>
                </a:lnTo>
                <a:lnTo>
                  <a:pt x="162780" y="201124"/>
                </a:lnTo>
                <a:lnTo>
                  <a:pt x="123083" y="214983"/>
                </a:lnTo>
                <a:lnTo>
                  <a:pt x="108014" y="216026"/>
                </a:lnTo>
                <a:lnTo>
                  <a:pt x="93395" y="215045"/>
                </a:lnTo>
                <a:lnTo>
                  <a:pt x="79371" y="212186"/>
                </a:lnTo>
                <a:lnTo>
                  <a:pt x="42153" y="193618"/>
                </a:lnTo>
                <a:lnTo>
                  <a:pt x="14894" y="162750"/>
                </a:lnTo>
                <a:lnTo>
                  <a:pt x="1042" y="123029"/>
                </a:lnTo>
                <a:lnTo>
                  <a:pt x="0" y="107949"/>
                </a:lnTo>
                <a:close/>
              </a:path>
            </a:pathLst>
          </a:custGeom>
          <a:ln w="25400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27812" y="4048812"/>
            <a:ext cx="1035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893315" y="1016761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4">
                <a:moveTo>
                  <a:pt x="108075" y="0"/>
                </a:moveTo>
                <a:lnTo>
                  <a:pt x="65737" y="8605"/>
                </a:lnTo>
                <a:lnTo>
                  <a:pt x="31517" y="31774"/>
                </a:lnTo>
                <a:lnTo>
                  <a:pt x="8453" y="66044"/>
                </a:lnTo>
                <a:lnTo>
                  <a:pt x="19" y="107640"/>
                </a:lnTo>
                <a:lnTo>
                  <a:pt x="0" y="108469"/>
                </a:lnTo>
                <a:lnTo>
                  <a:pt x="1048" y="123074"/>
                </a:lnTo>
                <a:lnTo>
                  <a:pt x="14918" y="162777"/>
                </a:lnTo>
                <a:lnTo>
                  <a:pt x="42192" y="193630"/>
                </a:lnTo>
                <a:lnTo>
                  <a:pt x="79424" y="212188"/>
                </a:lnTo>
                <a:lnTo>
                  <a:pt x="108075" y="216026"/>
                </a:lnTo>
                <a:lnTo>
                  <a:pt x="108490" y="216026"/>
                </a:lnTo>
                <a:lnTo>
                  <a:pt x="150394" y="207419"/>
                </a:lnTo>
                <a:lnTo>
                  <a:pt x="184570" y="184236"/>
                </a:lnTo>
                <a:lnTo>
                  <a:pt x="207590" y="149928"/>
                </a:lnTo>
                <a:lnTo>
                  <a:pt x="215990" y="108469"/>
                </a:lnTo>
                <a:lnTo>
                  <a:pt x="216025" y="107640"/>
                </a:lnTo>
                <a:lnTo>
                  <a:pt x="215004" y="93040"/>
                </a:lnTo>
                <a:lnTo>
                  <a:pt x="201205" y="53324"/>
                </a:lnTo>
                <a:lnTo>
                  <a:pt x="173976" y="22436"/>
                </a:lnTo>
                <a:lnTo>
                  <a:pt x="136750" y="3846"/>
                </a:lnTo>
                <a:lnTo>
                  <a:pt x="108075" y="0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93314" y="1016761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4">
                <a:moveTo>
                  <a:pt x="0" y="107950"/>
                </a:moveTo>
                <a:lnTo>
                  <a:pt x="8455" y="66044"/>
                </a:lnTo>
                <a:lnTo>
                  <a:pt x="31518" y="31774"/>
                </a:lnTo>
                <a:lnTo>
                  <a:pt x="65738" y="8605"/>
                </a:lnTo>
                <a:lnTo>
                  <a:pt x="107661" y="0"/>
                </a:lnTo>
                <a:lnTo>
                  <a:pt x="108077" y="0"/>
                </a:lnTo>
                <a:lnTo>
                  <a:pt x="122715" y="983"/>
                </a:lnTo>
                <a:lnTo>
                  <a:pt x="136751" y="3846"/>
                </a:lnTo>
                <a:lnTo>
                  <a:pt x="173977" y="22436"/>
                </a:lnTo>
                <a:lnTo>
                  <a:pt x="201207" y="53324"/>
                </a:lnTo>
                <a:lnTo>
                  <a:pt x="215005" y="93040"/>
                </a:lnTo>
                <a:lnTo>
                  <a:pt x="216027" y="107950"/>
                </a:lnTo>
                <a:lnTo>
                  <a:pt x="215047" y="122582"/>
                </a:lnTo>
                <a:lnTo>
                  <a:pt x="212193" y="136617"/>
                </a:lnTo>
                <a:lnTo>
                  <a:pt x="193653" y="173865"/>
                </a:lnTo>
                <a:lnTo>
                  <a:pt x="162815" y="201140"/>
                </a:lnTo>
                <a:lnTo>
                  <a:pt x="123106" y="214990"/>
                </a:lnTo>
                <a:lnTo>
                  <a:pt x="108077" y="216026"/>
                </a:lnTo>
                <a:lnTo>
                  <a:pt x="93453" y="215046"/>
                </a:lnTo>
                <a:lnTo>
                  <a:pt x="79425" y="212188"/>
                </a:lnTo>
                <a:lnTo>
                  <a:pt x="42193" y="193630"/>
                </a:lnTo>
                <a:lnTo>
                  <a:pt x="14919" y="162777"/>
                </a:lnTo>
                <a:lnTo>
                  <a:pt x="1049" y="12307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950210" y="1050469"/>
            <a:ext cx="1035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001391" y="1554607"/>
            <a:ext cx="5941060" cy="2964180"/>
          </a:xfrm>
          <a:custGeom>
            <a:avLst/>
            <a:gdLst/>
            <a:ahLst/>
            <a:cxnLst/>
            <a:rect l="l" t="t" r="r" b="b"/>
            <a:pathLst>
              <a:path w="5941059" h="2964179">
                <a:moveTo>
                  <a:pt x="0" y="2963672"/>
                </a:moveTo>
                <a:lnTo>
                  <a:pt x="5940679" y="2963672"/>
                </a:lnTo>
                <a:lnTo>
                  <a:pt x="5940679" y="0"/>
                </a:lnTo>
                <a:lnTo>
                  <a:pt x="0" y="0"/>
                </a:lnTo>
                <a:lnTo>
                  <a:pt x="0" y="29636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01391" y="1554607"/>
            <a:ext cx="5941060" cy="2964180"/>
          </a:xfrm>
          <a:custGeom>
            <a:avLst/>
            <a:gdLst/>
            <a:ahLst/>
            <a:cxnLst/>
            <a:rect l="l" t="t" r="r" b="b"/>
            <a:pathLst>
              <a:path w="5941059" h="2964179">
                <a:moveTo>
                  <a:pt x="0" y="2963672"/>
                </a:moveTo>
                <a:lnTo>
                  <a:pt x="5940679" y="2963672"/>
                </a:lnTo>
                <a:lnTo>
                  <a:pt x="5940679" y="0"/>
                </a:lnTo>
                <a:lnTo>
                  <a:pt x="0" y="0"/>
                </a:lnTo>
                <a:lnTo>
                  <a:pt x="0" y="2963672"/>
                </a:lnTo>
                <a:close/>
              </a:path>
            </a:pathLst>
          </a:custGeom>
          <a:ln w="317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080385" y="2015020"/>
            <a:ext cx="2493010" cy="600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Clr>
                <a:srgbClr val="414142"/>
              </a:buClr>
              <a:buFont typeface="Arial"/>
              <a:buAutoNum type="arabicPeriod"/>
              <a:tabLst>
                <a:tab pos="159385" algn="l"/>
              </a:tabLst>
            </a:pP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Оц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ка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этапа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откр</a:t>
            </a:r>
            <a:r>
              <a:rPr sz="1050" spc="-5" dirty="0" err="1">
                <a:solidFill>
                  <a:srgbClr val="414142"/>
                </a:solidFill>
                <a:latin typeface="Arial"/>
                <a:cs typeface="Arial"/>
              </a:rPr>
              <a:t>ыт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ие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прое</a:t>
            </a:r>
            <a:r>
              <a:rPr sz="1050" spc="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spc="-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endParaRPr sz="105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894"/>
              </a:spcBef>
              <a:buClr>
                <a:srgbClr val="414142"/>
              </a:buClr>
              <a:buFont typeface="Arial"/>
              <a:buAutoNum type="arabicPeriod"/>
              <a:tabLst>
                <a:tab pos="159385" algn="l"/>
              </a:tabLst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Анкет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рова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ие</a:t>
            </a:r>
            <a:r>
              <a:rPr sz="1050" spc="-5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азч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ков 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№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 №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2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(дл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ф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исных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про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ессов)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80385" y="2724570"/>
            <a:ext cx="243205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3.</a:t>
            </a:r>
            <a:r>
              <a:rPr sz="1050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арт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рова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ие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щ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его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 ц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елевого состоя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ия</a:t>
            </a:r>
            <a:r>
              <a:rPr sz="1050" spc="-6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про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есса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(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разра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отка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СЦ)</a:t>
            </a:r>
            <a:endParaRPr sz="10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80385" y="3267748"/>
            <a:ext cx="242062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4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рои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водс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ве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й</a:t>
            </a:r>
            <a:r>
              <a:rPr sz="1050" spc="-5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ал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 №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5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 №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80385" y="3595916"/>
            <a:ext cx="2225040" cy="48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5.</a:t>
            </a:r>
            <a:r>
              <a:rPr sz="1050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Реал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из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ия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меро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рият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й, внесе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ие </a:t>
            </a:r>
            <a:r>
              <a:rPr sz="1050" spc="-6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ме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ий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арты про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ессов</a:t>
            </a:r>
            <a:r>
              <a:rPr sz="1050" spc="-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ЛНА</a:t>
            </a:r>
            <a:endParaRPr sz="10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80385" y="4193325"/>
            <a:ext cx="194691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6.</a:t>
            </a:r>
            <a:r>
              <a:rPr sz="1050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одведение 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огов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прое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endParaRPr sz="10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80385" y="1686726"/>
            <a:ext cx="125095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ЧТО</a:t>
            </a:r>
            <a:r>
              <a:rPr sz="1050" spc="-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БСУЖДАЕ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:</a:t>
            </a:r>
            <a:endParaRPr sz="10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410704" y="1686726"/>
            <a:ext cx="138938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50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ЕМ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 О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БСУЖДАЕ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:</a:t>
            </a:r>
            <a:endParaRPr sz="10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460106" y="2015020"/>
            <a:ext cx="87058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,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члены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РГ</a:t>
            </a:r>
            <a:endParaRPr sz="10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460106" y="2369732"/>
            <a:ext cx="1232535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Заказч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про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есса, Р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,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члены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РГ</a:t>
            </a:r>
            <a:endParaRPr sz="10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460106" y="2805342"/>
            <a:ext cx="87058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,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члены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РГ</a:t>
            </a:r>
            <a:endParaRPr sz="10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460106" y="3195486"/>
            <a:ext cx="1261110" cy="721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,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члены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РГ, 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спо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ит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, 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частники</a:t>
            </a:r>
            <a:r>
              <a:rPr sz="1050" spc="-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про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есса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,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члены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РГ</a:t>
            </a:r>
            <a:endParaRPr sz="10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460106" y="4193325"/>
            <a:ext cx="145351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Заказч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про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есса,</a:t>
            </a:r>
            <a:r>
              <a:rPr sz="1050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РП</a:t>
            </a:r>
            <a:endParaRPr sz="10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638291" y="1723517"/>
            <a:ext cx="0" cy="2700020"/>
          </a:xfrm>
          <a:custGeom>
            <a:avLst/>
            <a:gdLst/>
            <a:ahLst/>
            <a:cxnLst/>
            <a:rect l="l" t="t" r="r" b="b"/>
            <a:pathLst>
              <a:path h="2700020">
                <a:moveTo>
                  <a:pt x="0" y="2700020"/>
                </a:moveTo>
                <a:lnTo>
                  <a:pt x="0" y="0"/>
                </a:lnTo>
              </a:path>
            </a:pathLst>
          </a:custGeom>
          <a:ln w="9525">
            <a:solidFill>
              <a:srgbClr val="7E7E7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272019" y="1723517"/>
            <a:ext cx="0" cy="2700020"/>
          </a:xfrm>
          <a:custGeom>
            <a:avLst/>
            <a:gdLst/>
            <a:ahLst/>
            <a:cxnLst/>
            <a:rect l="l" t="t" r="r" b="b"/>
            <a:pathLst>
              <a:path h="2700020">
                <a:moveTo>
                  <a:pt x="0" y="2700020"/>
                </a:moveTo>
                <a:lnTo>
                  <a:pt x="0" y="0"/>
                </a:lnTo>
              </a:path>
            </a:pathLst>
          </a:custGeom>
          <a:ln w="9525">
            <a:solidFill>
              <a:srgbClr val="7E7E7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38291" y="1721357"/>
            <a:ext cx="1633855" cy="76200"/>
          </a:xfrm>
          <a:custGeom>
            <a:avLst/>
            <a:gdLst/>
            <a:ahLst/>
            <a:cxnLst/>
            <a:rect l="l" t="t" r="r" b="b"/>
            <a:pathLst>
              <a:path w="163385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633854" h="76200">
                <a:moveTo>
                  <a:pt x="1557528" y="0"/>
                </a:moveTo>
                <a:lnTo>
                  <a:pt x="1557528" y="76200"/>
                </a:lnTo>
                <a:lnTo>
                  <a:pt x="1621028" y="44450"/>
                </a:lnTo>
                <a:lnTo>
                  <a:pt x="1570228" y="44450"/>
                </a:lnTo>
                <a:lnTo>
                  <a:pt x="1570228" y="31750"/>
                </a:lnTo>
                <a:lnTo>
                  <a:pt x="1621028" y="31750"/>
                </a:lnTo>
                <a:lnTo>
                  <a:pt x="1557528" y="0"/>
                </a:lnTo>
                <a:close/>
              </a:path>
              <a:path w="1633854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633854" h="76200">
                <a:moveTo>
                  <a:pt x="1557528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557528" y="44450"/>
                </a:lnTo>
                <a:lnTo>
                  <a:pt x="1557528" y="31750"/>
                </a:lnTo>
                <a:close/>
              </a:path>
              <a:path w="1633854" h="76200">
                <a:moveTo>
                  <a:pt x="1621028" y="31750"/>
                </a:moveTo>
                <a:lnTo>
                  <a:pt x="1570228" y="31750"/>
                </a:lnTo>
                <a:lnTo>
                  <a:pt x="1570228" y="44450"/>
                </a:lnTo>
                <a:lnTo>
                  <a:pt x="1621028" y="44450"/>
                </a:lnTo>
                <a:lnTo>
                  <a:pt x="1633728" y="38100"/>
                </a:lnTo>
                <a:lnTo>
                  <a:pt x="1621028" y="3175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034785" y="1612317"/>
            <a:ext cx="883919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100" spc="-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оло</a:t>
            </a:r>
            <a:r>
              <a:rPr sz="110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10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часа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005963" y="4674222"/>
            <a:ext cx="5936615" cy="267335"/>
          </a:xfrm>
          <a:custGeom>
            <a:avLst/>
            <a:gdLst/>
            <a:ahLst/>
            <a:cxnLst/>
            <a:rect l="l" t="t" r="r" b="b"/>
            <a:pathLst>
              <a:path w="5936615" h="267335">
                <a:moveTo>
                  <a:pt x="0" y="266966"/>
                </a:moveTo>
                <a:lnTo>
                  <a:pt x="5936107" y="266966"/>
                </a:lnTo>
                <a:lnTo>
                  <a:pt x="5936107" y="0"/>
                </a:lnTo>
                <a:lnTo>
                  <a:pt x="0" y="0"/>
                </a:lnTo>
                <a:lnTo>
                  <a:pt x="0" y="2669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861430" y="2090673"/>
            <a:ext cx="161925" cy="315595"/>
          </a:xfrm>
          <a:custGeom>
            <a:avLst/>
            <a:gdLst/>
            <a:ahLst/>
            <a:cxnLst/>
            <a:rect l="l" t="t" r="r" b="b"/>
            <a:pathLst>
              <a:path w="161925" h="315594">
                <a:moveTo>
                  <a:pt x="117348" y="239395"/>
                </a:moveTo>
                <a:lnTo>
                  <a:pt x="85598" y="239395"/>
                </a:lnTo>
                <a:lnTo>
                  <a:pt x="123698" y="315595"/>
                </a:lnTo>
                <a:lnTo>
                  <a:pt x="155448" y="252095"/>
                </a:lnTo>
                <a:lnTo>
                  <a:pt x="117348" y="252095"/>
                </a:lnTo>
                <a:lnTo>
                  <a:pt x="117348" y="239395"/>
                </a:lnTo>
                <a:close/>
              </a:path>
              <a:path w="161925" h="315594">
                <a:moveTo>
                  <a:pt x="117348" y="6350"/>
                </a:moveTo>
                <a:lnTo>
                  <a:pt x="117348" y="252095"/>
                </a:lnTo>
                <a:lnTo>
                  <a:pt x="130048" y="252095"/>
                </a:lnTo>
                <a:lnTo>
                  <a:pt x="130048" y="12700"/>
                </a:lnTo>
                <a:lnTo>
                  <a:pt x="123698" y="12700"/>
                </a:lnTo>
                <a:lnTo>
                  <a:pt x="117348" y="6350"/>
                </a:lnTo>
                <a:close/>
              </a:path>
              <a:path w="161925" h="315594">
                <a:moveTo>
                  <a:pt x="161798" y="239395"/>
                </a:moveTo>
                <a:lnTo>
                  <a:pt x="130048" y="239395"/>
                </a:lnTo>
                <a:lnTo>
                  <a:pt x="130048" y="252095"/>
                </a:lnTo>
                <a:lnTo>
                  <a:pt x="155448" y="252095"/>
                </a:lnTo>
                <a:lnTo>
                  <a:pt x="161798" y="239395"/>
                </a:lnTo>
                <a:close/>
              </a:path>
              <a:path w="161925" h="315594">
                <a:moveTo>
                  <a:pt x="127254" y="0"/>
                </a:moveTo>
                <a:lnTo>
                  <a:pt x="0" y="0"/>
                </a:lnTo>
                <a:lnTo>
                  <a:pt x="0" y="12700"/>
                </a:lnTo>
                <a:lnTo>
                  <a:pt x="117348" y="12700"/>
                </a:lnTo>
                <a:lnTo>
                  <a:pt x="117348" y="6350"/>
                </a:lnTo>
                <a:lnTo>
                  <a:pt x="130048" y="6350"/>
                </a:lnTo>
                <a:lnTo>
                  <a:pt x="130048" y="2921"/>
                </a:lnTo>
                <a:lnTo>
                  <a:pt x="127254" y="0"/>
                </a:lnTo>
                <a:close/>
              </a:path>
              <a:path w="161925" h="315594">
                <a:moveTo>
                  <a:pt x="130048" y="6350"/>
                </a:moveTo>
                <a:lnTo>
                  <a:pt x="117348" y="6350"/>
                </a:lnTo>
                <a:lnTo>
                  <a:pt x="123698" y="12700"/>
                </a:lnTo>
                <a:lnTo>
                  <a:pt x="130048" y="12700"/>
                </a:lnTo>
                <a:lnTo>
                  <a:pt x="130048" y="635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030086" y="2435860"/>
            <a:ext cx="272415" cy="406400"/>
          </a:xfrm>
          <a:custGeom>
            <a:avLst/>
            <a:gdLst/>
            <a:ahLst/>
            <a:cxnLst/>
            <a:rect l="l" t="t" r="r" b="b"/>
            <a:pathLst>
              <a:path w="272414" h="406400">
                <a:moveTo>
                  <a:pt x="227711" y="329818"/>
                </a:moveTo>
                <a:lnTo>
                  <a:pt x="195961" y="329818"/>
                </a:lnTo>
                <a:lnTo>
                  <a:pt x="234061" y="406018"/>
                </a:lnTo>
                <a:lnTo>
                  <a:pt x="265811" y="342518"/>
                </a:lnTo>
                <a:lnTo>
                  <a:pt x="227711" y="342518"/>
                </a:lnTo>
                <a:lnTo>
                  <a:pt x="227711" y="329818"/>
                </a:lnTo>
                <a:close/>
              </a:path>
              <a:path w="272414" h="406400">
                <a:moveTo>
                  <a:pt x="227711" y="6350"/>
                </a:moveTo>
                <a:lnTo>
                  <a:pt x="227711" y="342518"/>
                </a:lnTo>
                <a:lnTo>
                  <a:pt x="240411" y="342518"/>
                </a:lnTo>
                <a:lnTo>
                  <a:pt x="240411" y="12700"/>
                </a:lnTo>
                <a:lnTo>
                  <a:pt x="234061" y="12700"/>
                </a:lnTo>
                <a:lnTo>
                  <a:pt x="227711" y="6350"/>
                </a:lnTo>
                <a:close/>
              </a:path>
              <a:path w="272414" h="406400">
                <a:moveTo>
                  <a:pt x="272161" y="329818"/>
                </a:moveTo>
                <a:lnTo>
                  <a:pt x="240411" y="329818"/>
                </a:lnTo>
                <a:lnTo>
                  <a:pt x="240411" y="342518"/>
                </a:lnTo>
                <a:lnTo>
                  <a:pt x="265811" y="342518"/>
                </a:lnTo>
                <a:lnTo>
                  <a:pt x="272161" y="329818"/>
                </a:lnTo>
                <a:close/>
              </a:path>
              <a:path w="272414" h="406400">
                <a:moveTo>
                  <a:pt x="237616" y="0"/>
                </a:moveTo>
                <a:lnTo>
                  <a:pt x="0" y="0"/>
                </a:lnTo>
                <a:lnTo>
                  <a:pt x="0" y="12700"/>
                </a:lnTo>
                <a:lnTo>
                  <a:pt x="227711" y="12700"/>
                </a:lnTo>
                <a:lnTo>
                  <a:pt x="227711" y="6350"/>
                </a:lnTo>
                <a:lnTo>
                  <a:pt x="240411" y="6350"/>
                </a:lnTo>
                <a:lnTo>
                  <a:pt x="240411" y="2920"/>
                </a:lnTo>
                <a:lnTo>
                  <a:pt x="237616" y="0"/>
                </a:lnTo>
                <a:close/>
              </a:path>
              <a:path w="272414" h="406400">
                <a:moveTo>
                  <a:pt x="240411" y="6350"/>
                </a:moveTo>
                <a:lnTo>
                  <a:pt x="227711" y="6350"/>
                </a:lnTo>
                <a:lnTo>
                  <a:pt x="234061" y="12700"/>
                </a:lnTo>
                <a:lnTo>
                  <a:pt x="240411" y="12700"/>
                </a:lnTo>
                <a:lnTo>
                  <a:pt x="240411" y="635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444234" y="2877566"/>
            <a:ext cx="269875" cy="399415"/>
          </a:xfrm>
          <a:custGeom>
            <a:avLst/>
            <a:gdLst/>
            <a:ahLst/>
            <a:cxnLst/>
            <a:rect l="l" t="t" r="r" b="b"/>
            <a:pathLst>
              <a:path w="269875" h="399414">
                <a:moveTo>
                  <a:pt x="225424" y="322707"/>
                </a:moveTo>
                <a:lnTo>
                  <a:pt x="193674" y="322707"/>
                </a:lnTo>
                <a:lnTo>
                  <a:pt x="231774" y="398907"/>
                </a:lnTo>
                <a:lnTo>
                  <a:pt x="263524" y="335407"/>
                </a:lnTo>
                <a:lnTo>
                  <a:pt x="225424" y="335407"/>
                </a:lnTo>
                <a:lnTo>
                  <a:pt x="225424" y="322707"/>
                </a:lnTo>
                <a:close/>
              </a:path>
              <a:path w="269875" h="399414">
                <a:moveTo>
                  <a:pt x="225424" y="6350"/>
                </a:moveTo>
                <a:lnTo>
                  <a:pt x="225424" y="335407"/>
                </a:lnTo>
                <a:lnTo>
                  <a:pt x="238124" y="335407"/>
                </a:lnTo>
                <a:lnTo>
                  <a:pt x="238124" y="12700"/>
                </a:lnTo>
                <a:lnTo>
                  <a:pt x="231774" y="12700"/>
                </a:lnTo>
                <a:lnTo>
                  <a:pt x="225424" y="6350"/>
                </a:lnTo>
                <a:close/>
              </a:path>
              <a:path w="269875" h="399414">
                <a:moveTo>
                  <a:pt x="269874" y="322707"/>
                </a:moveTo>
                <a:lnTo>
                  <a:pt x="238124" y="322707"/>
                </a:lnTo>
                <a:lnTo>
                  <a:pt x="238124" y="335407"/>
                </a:lnTo>
                <a:lnTo>
                  <a:pt x="263524" y="335407"/>
                </a:lnTo>
                <a:lnTo>
                  <a:pt x="269874" y="322707"/>
                </a:lnTo>
                <a:close/>
              </a:path>
              <a:path w="269875" h="399414">
                <a:moveTo>
                  <a:pt x="235204" y="0"/>
                </a:moveTo>
                <a:lnTo>
                  <a:pt x="0" y="0"/>
                </a:lnTo>
                <a:lnTo>
                  <a:pt x="0" y="12700"/>
                </a:lnTo>
                <a:lnTo>
                  <a:pt x="225424" y="12700"/>
                </a:lnTo>
                <a:lnTo>
                  <a:pt x="225424" y="6350"/>
                </a:lnTo>
                <a:lnTo>
                  <a:pt x="238124" y="6350"/>
                </a:lnTo>
                <a:lnTo>
                  <a:pt x="238124" y="2921"/>
                </a:lnTo>
                <a:lnTo>
                  <a:pt x="235204" y="0"/>
                </a:lnTo>
                <a:close/>
              </a:path>
              <a:path w="269875" h="399414">
                <a:moveTo>
                  <a:pt x="238124" y="6350"/>
                </a:moveTo>
                <a:lnTo>
                  <a:pt x="225424" y="6350"/>
                </a:lnTo>
                <a:lnTo>
                  <a:pt x="231774" y="12700"/>
                </a:lnTo>
                <a:lnTo>
                  <a:pt x="238124" y="12700"/>
                </a:lnTo>
                <a:lnTo>
                  <a:pt x="238124" y="635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802501" y="3308222"/>
            <a:ext cx="234950" cy="485775"/>
          </a:xfrm>
          <a:custGeom>
            <a:avLst/>
            <a:gdLst/>
            <a:ahLst/>
            <a:cxnLst/>
            <a:rect l="l" t="t" r="r" b="b"/>
            <a:pathLst>
              <a:path w="234950" h="485775">
                <a:moveTo>
                  <a:pt x="190119" y="409320"/>
                </a:moveTo>
                <a:lnTo>
                  <a:pt x="158369" y="409320"/>
                </a:lnTo>
                <a:lnTo>
                  <a:pt x="196469" y="485520"/>
                </a:lnTo>
                <a:lnTo>
                  <a:pt x="228219" y="422020"/>
                </a:lnTo>
                <a:lnTo>
                  <a:pt x="190119" y="422020"/>
                </a:lnTo>
                <a:lnTo>
                  <a:pt x="190119" y="409320"/>
                </a:lnTo>
                <a:close/>
              </a:path>
              <a:path w="234950" h="485775">
                <a:moveTo>
                  <a:pt x="190119" y="9398"/>
                </a:moveTo>
                <a:lnTo>
                  <a:pt x="190119" y="422020"/>
                </a:lnTo>
                <a:lnTo>
                  <a:pt x="202819" y="422020"/>
                </a:lnTo>
                <a:lnTo>
                  <a:pt x="202819" y="15748"/>
                </a:lnTo>
                <a:lnTo>
                  <a:pt x="196469" y="15748"/>
                </a:lnTo>
                <a:lnTo>
                  <a:pt x="190119" y="9398"/>
                </a:lnTo>
                <a:close/>
              </a:path>
              <a:path w="234950" h="485775">
                <a:moveTo>
                  <a:pt x="234569" y="409320"/>
                </a:moveTo>
                <a:lnTo>
                  <a:pt x="202819" y="409320"/>
                </a:lnTo>
                <a:lnTo>
                  <a:pt x="202819" y="422020"/>
                </a:lnTo>
                <a:lnTo>
                  <a:pt x="228219" y="422020"/>
                </a:lnTo>
                <a:lnTo>
                  <a:pt x="234569" y="409320"/>
                </a:lnTo>
                <a:close/>
              </a:path>
              <a:path w="234950" h="485775">
                <a:moveTo>
                  <a:pt x="12700" y="0"/>
                </a:moveTo>
                <a:lnTo>
                  <a:pt x="0" y="0"/>
                </a:lnTo>
                <a:lnTo>
                  <a:pt x="0" y="12953"/>
                </a:lnTo>
                <a:lnTo>
                  <a:pt x="2794" y="15748"/>
                </a:lnTo>
                <a:lnTo>
                  <a:pt x="190119" y="15748"/>
                </a:lnTo>
                <a:lnTo>
                  <a:pt x="190119" y="9398"/>
                </a:lnTo>
                <a:lnTo>
                  <a:pt x="12700" y="9398"/>
                </a:lnTo>
                <a:lnTo>
                  <a:pt x="6350" y="3048"/>
                </a:lnTo>
                <a:lnTo>
                  <a:pt x="12700" y="3048"/>
                </a:lnTo>
                <a:lnTo>
                  <a:pt x="12700" y="0"/>
                </a:lnTo>
                <a:close/>
              </a:path>
              <a:path w="234950" h="485775">
                <a:moveTo>
                  <a:pt x="199898" y="3048"/>
                </a:moveTo>
                <a:lnTo>
                  <a:pt x="12700" y="3048"/>
                </a:lnTo>
                <a:lnTo>
                  <a:pt x="12700" y="9398"/>
                </a:lnTo>
                <a:lnTo>
                  <a:pt x="190119" y="9398"/>
                </a:lnTo>
                <a:lnTo>
                  <a:pt x="196469" y="15748"/>
                </a:lnTo>
                <a:lnTo>
                  <a:pt x="202819" y="15748"/>
                </a:lnTo>
                <a:lnTo>
                  <a:pt x="202819" y="5841"/>
                </a:lnTo>
                <a:lnTo>
                  <a:pt x="199898" y="3048"/>
                </a:lnTo>
                <a:close/>
              </a:path>
              <a:path w="234950" h="485775">
                <a:moveTo>
                  <a:pt x="12700" y="3048"/>
                </a:moveTo>
                <a:lnTo>
                  <a:pt x="6350" y="3048"/>
                </a:lnTo>
                <a:lnTo>
                  <a:pt x="12700" y="9398"/>
                </a:lnTo>
                <a:lnTo>
                  <a:pt x="12700" y="304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092315" y="3823461"/>
            <a:ext cx="155575" cy="406400"/>
          </a:xfrm>
          <a:custGeom>
            <a:avLst/>
            <a:gdLst/>
            <a:ahLst/>
            <a:cxnLst/>
            <a:rect l="l" t="t" r="r" b="b"/>
            <a:pathLst>
              <a:path w="155575" h="406400">
                <a:moveTo>
                  <a:pt x="110616" y="329692"/>
                </a:moveTo>
                <a:lnTo>
                  <a:pt x="78866" y="329692"/>
                </a:lnTo>
                <a:lnTo>
                  <a:pt x="116966" y="405892"/>
                </a:lnTo>
                <a:lnTo>
                  <a:pt x="148716" y="342392"/>
                </a:lnTo>
                <a:lnTo>
                  <a:pt x="110616" y="342392"/>
                </a:lnTo>
                <a:lnTo>
                  <a:pt x="110616" y="329692"/>
                </a:lnTo>
                <a:close/>
              </a:path>
              <a:path w="155575" h="406400">
                <a:moveTo>
                  <a:pt x="110616" y="6350"/>
                </a:moveTo>
                <a:lnTo>
                  <a:pt x="110616" y="342392"/>
                </a:lnTo>
                <a:lnTo>
                  <a:pt x="123316" y="342392"/>
                </a:lnTo>
                <a:lnTo>
                  <a:pt x="123316" y="12700"/>
                </a:lnTo>
                <a:lnTo>
                  <a:pt x="116966" y="12700"/>
                </a:lnTo>
                <a:lnTo>
                  <a:pt x="110616" y="6350"/>
                </a:lnTo>
                <a:close/>
              </a:path>
              <a:path w="155575" h="406400">
                <a:moveTo>
                  <a:pt x="155066" y="329692"/>
                </a:moveTo>
                <a:lnTo>
                  <a:pt x="123316" y="329692"/>
                </a:lnTo>
                <a:lnTo>
                  <a:pt x="123316" y="342392"/>
                </a:lnTo>
                <a:lnTo>
                  <a:pt x="148716" y="342392"/>
                </a:lnTo>
                <a:lnTo>
                  <a:pt x="155066" y="329692"/>
                </a:lnTo>
                <a:close/>
              </a:path>
              <a:path w="155575" h="406400">
                <a:moveTo>
                  <a:pt x="120523" y="0"/>
                </a:moveTo>
                <a:lnTo>
                  <a:pt x="0" y="0"/>
                </a:lnTo>
                <a:lnTo>
                  <a:pt x="0" y="12700"/>
                </a:lnTo>
                <a:lnTo>
                  <a:pt x="110616" y="12700"/>
                </a:lnTo>
                <a:lnTo>
                  <a:pt x="110616" y="6350"/>
                </a:lnTo>
                <a:lnTo>
                  <a:pt x="123316" y="6350"/>
                </a:lnTo>
                <a:lnTo>
                  <a:pt x="123316" y="2793"/>
                </a:lnTo>
                <a:lnTo>
                  <a:pt x="120523" y="0"/>
                </a:lnTo>
                <a:close/>
              </a:path>
              <a:path w="155575" h="406400">
                <a:moveTo>
                  <a:pt x="123316" y="6350"/>
                </a:moveTo>
                <a:lnTo>
                  <a:pt x="110616" y="6350"/>
                </a:lnTo>
                <a:lnTo>
                  <a:pt x="116966" y="12700"/>
                </a:lnTo>
                <a:lnTo>
                  <a:pt x="123316" y="12700"/>
                </a:lnTo>
                <a:lnTo>
                  <a:pt x="123316" y="635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9235" y="4569294"/>
            <a:ext cx="2665095" cy="1812289"/>
          </a:xfrm>
          <a:custGeom>
            <a:avLst/>
            <a:gdLst/>
            <a:ahLst/>
            <a:cxnLst/>
            <a:rect l="l" t="t" r="r" b="b"/>
            <a:pathLst>
              <a:path w="2665095" h="1812289">
                <a:moveTo>
                  <a:pt x="0" y="1812036"/>
                </a:moveTo>
                <a:lnTo>
                  <a:pt x="2664587" y="1812036"/>
                </a:lnTo>
                <a:lnTo>
                  <a:pt x="2664587" y="0"/>
                </a:lnTo>
                <a:lnTo>
                  <a:pt x="0" y="0"/>
                </a:lnTo>
                <a:lnTo>
                  <a:pt x="0" y="18120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179235" y="4569294"/>
            <a:ext cx="2665095" cy="1615827"/>
          </a:xfrm>
          <a:prstGeom prst="rect">
            <a:avLst/>
          </a:prstGeom>
          <a:solidFill>
            <a:srgbClr val="FFFFFF"/>
          </a:solidFill>
          <a:ln w="3175">
            <a:solidFill>
              <a:srgbClr val="00317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7800" marR="295910" indent="-88265">
              <a:lnSpc>
                <a:spcPct val="100000"/>
              </a:lnSpc>
              <a:buClr>
                <a:srgbClr val="414142"/>
              </a:buClr>
              <a:buFont typeface="Arial"/>
              <a:buChar char="-"/>
              <a:tabLst>
                <a:tab pos="178435" algn="l"/>
              </a:tabLst>
            </a:pPr>
            <a:r>
              <a:rPr sz="1050" spc="-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арточ</a:t>
            </a:r>
            <a:r>
              <a:rPr sz="1050" spc="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 err="1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прое</a:t>
            </a:r>
            <a:r>
              <a:rPr sz="1050" spc="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spc="-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-5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ме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, под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верж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аю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щ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ий</a:t>
            </a:r>
            <a:r>
              <a:rPr sz="1050" spc="-6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еѐ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 err="1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-5" dirty="0" err="1">
                <a:solidFill>
                  <a:srgbClr val="414142"/>
                </a:solidFill>
                <a:latin typeface="Arial"/>
                <a:cs typeface="Arial"/>
              </a:rPr>
              <a:t>щ</a:t>
            </a:r>
            <a:r>
              <a:rPr sz="1050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10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spc="-15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;</a:t>
            </a:r>
            <a:endParaRPr sz="1050" dirty="0">
              <a:latin typeface="Arial"/>
              <a:cs typeface="Arial"/>
            </a:endParaRPr>
          </a:p>
          <a:p>
            <a:pPr marL="177800" marR="773430" indent="-88265">
              <a:lnSpc>
                <a:spcPct val="100000"/>
              </a:lnSpc>
              <a:buClr>
                <a:srgbClr val="414142"/>
              </a:buClr>
              <a:buFont typeface="Arial"/>
              <a:buChar char="-"/>
              <a:tabLst>
                <a:tab pos="178435" algn="l"/>
              </a:tabLst>
            </a:pP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Рез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ьта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кет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рова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ия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азч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ков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про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есса;</a:t>
            </a:r>
            <a:endParaRPr sz="1050" dirty="0">
              <a:latin typeface="Arial"/>
              <a:cs typeface="Arial"/>
            </a:endParaRPr>
          </a:p>
          <a:p>
            <a:pPr marL="177800" indent="-88265">
              <a:lnSpc>
                <a:spcPct val="100000"/>
              </a:lnSpc>
              <a:buClr>
                <a:srgbClr val="414142"/>
              </a:buClr>
              <a:buFont typeface="Arial"/>
              <a:buChar char="-"/>
              <a:tabLst>
                <a:tab pos="178435" algn="l"/>
              </a:tabLst>
            </a:pP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Из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ме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ия</a:t>
            </a:r>
            <a:r>
              <a:rPr sz="1050" spc="-6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арта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ЛНА;</a:t>
            </a:r>
            <a:endParaRPr sz="1050" dirty="0">
              <a:latin typeface="Arial"/>
              <a:cs typeface="Arial"/>
            </a:endParaRPr>
          </a:p>
          <a:p>
            <a:pPr marL="177800" marR="157480" indent="-88265">
              <a:lnSpc>
                <a:spcPct val="100000"/>
              </a:lnSpc>
              <a:buClr>
                <a:srgbClr val="414142"/>
              </a:buClr>
              <a:buFont typeface="Arial"/>
              <a:buChar char="-"/>
              <a:tabLst>
                <a:tab pos="178435" algn="l"/>
              </a:tabLst>
            </a:pP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роч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5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ма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ер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(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кар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50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про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есс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, прои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водс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ве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й</a:t>
            </a:r>
            <a:r>
              <a:rPr sz="1050" spc="-5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ал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,</a:t>
            </a:r>
            <a:r>
              <a:rPr sz="1050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ан меро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рият</a:t>
            </a:r>
            <a:r>
              <a:rPr sz="105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й</a:t>
            </a:r>
            <a:r>
              <a:rPr sz="1050" spc="-5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)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олжны</a:t>
            </a:r>
            <a:r>
              <a:rPr sz="105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ыт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ь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на па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ели</a:t>
            </a:r>
            <a:r>
              <a:rPr sz="1050" spc="-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прав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ия</a:t>
            </a:r>
            <a:r>
              <a:rPr sz="1050" spc="-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прое</a:t>
            </a:r>
            <a:r>
              <a:rPr sz="1050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ом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(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отче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ная</a:t>
            </a:r>
            <a:r>
              <a:rPr sz="1050" spc="-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презен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ия</a:t>
            </a:r>
            <a:r>
              <a:rPr sz="1050" spc="-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не</a:t>
            </a:r>
            <a:r>
              <a:rPr sz="105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ре</a:t>
            </a:r>
            <a:r>
              <a:rPr sz="1050" spc="-5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05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50" dirty="0">
                <a:solidFill>
                  <a:srgbClr val="414142"/>
                </a:solidFill>
                <a:latin typeface="Arial"/>
                <a:cs typeface="Arial"/>
              </a:rPr>
              <a:t>ется)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656707" y="2061084"/>
            <a:ext cx="205104" cy="72390"/>
          </a:xfrm>
          <a:custGeom>
            <a:avLst/>
            <a:gdLst/>
            <a:ahLst/>
            <a:cxnLst/>
            <a:rect l="l" t="t" r="r" b="b"/>
            <a:pathLst>
              <a:path w="205104" h="72389">
                <a:moveTo>
                  <a:pt x="0" y="72007"/>
                </a:moveTo>
                <a:lnTo>
                  <a:pt x="204698" y="72007"/>
                </a:lnTo>
                <a:lnTo>
                  <a:pt x="204698" y="0"/>
                </a:lnTo>
                <a:lnTo>
                  <a:pt x="0" y="0"/>
                </a:lnTo>
                <a:lnTo>
                  <a:pt x="0" y="72007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656707" y="2061084"/>
            <a:ext cx="205104" cy="72390"/>
          </a:xfrm>
          <a:custGeom>
            <a:avLst/>
            <a:gdLst/>
            <a:ahLst/>
            <a:cxnLst/>
            <a:rect l="l" t="t" r="r" b="b"/>
            <a:pathLst>
              <a:path w="205104" h="72389">
                <a:moveTo>
                  <a:pt x="0" y="72007"/>
                </a:moveTo>
                <a:lnTo>
                  <a:pt x="204698" y="72007"/>
                </a:lnTo>
                <a:lnTo>
                  <a:pt x="204698" y="0"/>
                </a:lnTo>
                <a:lnTo>
                  <a:pt x="0" y="0"/>
                </a:lnTo>
                <a:lnTo>
                  <a:pt x="0" y="72007"/>
                </a:lnTo>
                <a:close/>
              </a:path>
            </a:pathLst>
          </a:custGeom>
          <a:ln w="25400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5697473" y="2046861"/>
            <a:ext cx="12318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7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5940171" y="2406270"/>
            <a:ext cx="90170" cy="72390"/>
          </a:xfrm>
          <a:custGeom>
            <a:avLst/>
            <a:gdLst/>
            <a:ahLst/>
            <a:cxnLst/>
            <a:rect l="l" t="t" r="r" b="b"/>
            <a:pathLst>
              <a:path w="90170" h="72389">
                <a:moveTo>
                  <a:pt x="0" y="72007"/>
                </a:moveTo>
                <a:lnTo>
                  <a:pt x="89999" y="72007"/>
                </a:lnTo>
                <a:lnTo>
                  <a:pt x="89999" y="0"/>
                </a:lnTo>
                <a:lnTo>
                  <a:pt x="0" y="0"/>
                </a:lnTo>
                <a:lnTo>
                  <a:pt x="0" y="72007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940171" y="2406270"/>
            <a:ext cx="90170" cy="72390"/>
          </a:xfrm>
          <a:custGeom>
            <a:avLst/>
            <a:gdLst/>
            <a:ahLst/>
            <a:cxnLst/>
            <a:rect l="l" t="t" r="r" b="b"/>
            <a:pathLst>
              <a:path w="90170" h="72389">
                <a:moveTo>
                  <a:pt x="0" y="72007"/>
                </a:moveTo>
                <a:lnTo>
                  <a:pt x="89999" y="72007"/>
                </a:lnTo>
                <a:lnTo>
                  <a:pt x="89999" y="0"/>
                </a:lnTo>
                <a:lnTo>
                  <a:pt x="0" y="0"/>
                </a:lnTo>
                <a:lnTo>
                  <a:pt x="0" y="72007"/>
                </a:lnTo>
                <a:close/>
              </a:path>
            </a:pathLst>
          </a:custGeom>
          <a:ln w="25400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948934" y="2392174"/>
            <a:ext cx="7493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084189" y="2841833"/>
            <a:ext cx="360045" cy="84455"/>
          </a:xfrm>
          <a:custGeom>
            <a:avLst/>
            <a:gdLst/>
            <a:ahLst/>
            <a:cxnLst/>
            <a:rect l="l" t="t" r="r" b="b"/>
            <a:pathLst>
              <a:path w="360045" h="84455">
                <a:moveTo>
                  <a:pt x="0" y="84246"/>
                </a:moveTo>
                <a:lnTo>
                  <a:pt x="359994" y="84246"/>
                </a:lnTo>
                <a:lnTo>
                  <a:pt x="359994" y="0"/>
                </a:lnTo>
                <a:lnTo>
                  <a:pt x="0" y="0"/>
                </a:lnTo>
                <a:lnTo>
                  <a:pt x="0" y="84246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084189" y="2841833"/>
            <a:ext cx="360045" cy="84455"/>
          </a:xfrm>
          <a:custGeom>
            <a:avLst/>
            <a:gdLst/>
            <a:ahLst/>
            <a:cxnLst/>
            <a:rect l="l" t="t" r="r" b="b"/>
            <a:pathLst>
              <a:path w="360045" h="84455">
                <a:moveTo>
                  <a:pt x="0" y="84246"/>
                </a:moveTo>
                <a:lnTo>
                  <a:pt x="359994" y="84246"/>
                </a:lnTo>
                <a:lnTo>
                  <a:pt x="359994" y="0"/>
                </a:lnTo>
                <a:lnTo>
                  <a:pt x="0" y="0"/>
                </a:lnTo>
                <a:lnTo>
                  <a:pt x="0" y="84246"/>
                </a:lnTo>
                <a:close/>
              </a:path>
            </a:pathLst>
          </a:custGeom>
          <a:ln w="25400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6202807" y="2833880"/>
            <a:ext cx="12318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0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endParaRPr sz="7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6495922" y="3276427"/>
            <a:ext cx="360045" cy="84455"/>
          </a:xfrm>
          <a:custGeom>
            <a:avLst/>
            <a:gdLst/>
            <a:ahLst/>
            <a:cxnLst/>
            <a:rect l="l" t="t" r="r" b="b"/>
            <a:pathLst>
              <a:path w="360045" h="84454">
                <a:moveTo>
                  <a:pt x="0" y="84246"/>
                </a:moveTo>
                <a:lnTo>
                  <a:pt x="359994" y="84246"/>
                </a:lnTo>
                <a:lnTo>
                  <a:pt x="359994" y="0"/>
                </a:lnTo>
                <a:lnTo>
                  <a:pt x="0" y="0"/>
                </a:lnTo>
                <a:lnTo>
                  <a:pt x="0" y="84246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495922" y="3276427"/>
            <a:ext cx="360045" cy="84455"/>
          </a:xfrm>
          <a:custGeom>
            <a:avLst/>
            <a:gdLst/>
            <a:ahLst/>
            <a:cxnLst/>
            <a:rect l="l" t="t" r="r" b="b"/>
            <a:pathLst>
              <a:path w="360045" h="84454">
                <a:moveTo>
                  <a:pt x="0" y="84246"/>
                </a:moveTo>
                <a:lnTo>
                  <a:pt x="359994" y="84246"/>
                </a:lnTo>
                <a:lnTo>
                  <a:pt x="359994" y="0"/>
                </a:lnTo>
                <a:lnTo>
                  <a:pt x="0" y="0"/>
                </a:lnTo>
                <a:lnTo>
                  <a:pt x="0" y="84246"/>
                </a:lnTo>
                <a:close/>
              </a:path>
            </a:pathLst>
          </a:custGeom>
          <a:ln w="25400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6614541" y="3268474"/>
            <a:ext cx="12318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0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endParaRPr sz="7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6905625" y="3793745"/>
            <a:ext cx="187325" cy="72390"/>
          </a:xfrm>
          <a:custGeom>
            <a:avLst/>
            <a:gdLst/>
            <a:ahLst/>
            <a:cxnLst/>
            <a:rect l="l" t="t" r="r" b="b"/>
            <a:pathLst>
              <a:path w="187325" h="72389">
                <a:moveTo>
                  <a:pt x="0" y="72007"/>
                </a:moveTo>
                <a:lnTo>
                  <a:pt x="186702" y="72007"/>
                </a:lnTo>
                <a:lnTo>
                  <a:pt x="186702" y="0"/>
                </a:lnTo>
                <a:lnTo>
                  <a:pt x="0" y="0"/>
                </a:lnTo>
                <a:lnTo>
                  <a:pt x="0" y="72007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905625" y="3793745"/>
            <a:ext cx="187325" cy="72390"/>
          </a:xfrm>
          <a:custGeom>
            <a:avLst/>
            <a:gdLst/>
            <a:ahLst/>
            <a:cxnLst/>
            <a:rect l="l" t="t" r="r" b="b"/>
            <a:pathLst>
              <a:path w="187325" h="72389">
                <a:moveTo>
                  <a:pt x="0" y="72007"/>
                </a:moveTo>
                <a:lnTo>
                  <a:pt x="186702" y="72007"/>
                </a:lnTo>
                <a:lnTo>
                  <a:pt x="186702" y="0"/>
                </a:lnTo>
                <a:lnTo>
                  <a:pt x="0" y="0"/>
                </a:lnTo>
                <a:lnTo>
                  <a:pt x="0" y="72007"/>
                </a:lnTo>
                <a:close/>
              </a:path>
            </a:pathLst>
          </a:custGeom>
          <a:ln w="25400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6938518" y="3779903"/>
            <a:ext cx="12318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70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7164323" y="4229355"/>
            <a:ext cx="90170" cy="72390"/>
          </a:xfrm>
          <a:custGeom>
            <a:avLst/>
            <a:gdLst/>
            <a:ahLst/>
            <a:cxnLst/>
            <a:rect l="l" t="t" r="r" b="b"/>
            <a:pathLst>
              <a:path w="90170" h="72389">
                <a:moveTo>
                  <a:pt x="0" y="72007"/>
                </a:moveTo>
                <a:lnTo>
                  <a:pt x="89999" y="72007"/>
                </a:lnTo>
                <a:lnTo>
                  <a:pt x="89999" y="0"/>
                </a:lnTo>
                <a:lnTo>
                  <a:pt x="0" y="0"/>
                </a:lnTo>
                <a:lnTo>
                  <a:pt x="0" y="72007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164323" y="4229355"/>
            <a:ext cx="90170" cy="72390"/>
          </a:xfrm>
          <a:custGeom>
            <a:avLst/>
            <a:gdLst/>
            <a:ahLst/>
            <a:cxnLst/>
            <a:rect l="l" t="t" r="r" b="b"/>
            <a:pathLst>
              <a:path w="90170" h="72389">
                <a:moveTo>
                  <a:pt x="0" y="72007"/>
                </a:moveTo>
                <a:lnTo>
                  <a:pt x="89999" y="72007"/>
                </a:lnTo>
                <a:lnTo>
                  <a:pt x="89999" y="0"/>
                </a:lnTo>
                <a:lnTo>
                  <a:pt x="0" y="0"/>
                </a:lnTo>
                <a:lnTo>
                  <a:pt x="0" y="72007"/>
                </a:lnTo>
                <a:close/>
              </a:path>
            </a:pathLst>
          </a:custGeom>
          <a:ln w="25400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7173214" y="4215513"/>
            <a:ext cx="7493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91" name="object 8">
            <a:extLst>
              <a:ext uri="{FF2B5EF4-FFF2-40B4-BE49-F238E27FC236}">
                <a16:creationId xmlns:a16="http://schemas.microsoft.com/office/drawing/2014/main" xmlns="" id="{594B8CFD-CFA3-4E63-B41A-45247B8AE13A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19</a:t>
            </a:fld>
            <a:endParaRPr sz="1400" b="1" spc="-1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Цели</a:t>
            </a:r>
            <a:r>
              <a:rPr spc="-30" dirty="0"/>
              <a:t> </a:t>
            </a:r>
            <a:r>
              <a:rPr dirty="0"/>
              <a:t>и</a:t>
            </a:r>
            <a:r>
              <a:rPr spc="-15" dirty="0"/>
              <a:t> </a:t>
            </a:r>
            <a:r>
              <a:rPr dirty="0"/>
              <a:t>описание</a:t>
            </a:r>
            <a:r>
              <a:rPr spc="-40" dirty="0"/>
              <a:t> </a:t>
            </a:r>
            <a:r>
              <a:rPr dirty="0"/>
              <a:t>док</a:t>
            </a:r>
            <a:r>
              <a:rPr spc="-35" dirty="0"/>
              <a:t>у</a:t>
            </a:r>
            <a:r>
              <a:rPr dirty="0"/>
              <a:t>мен</a:t>
            </a:r>
            <a:r>
              <a:rPr spc="-35" dirty="0"/>
              <a:t>т</a:t>
            </a:r>
            <a:r>
              <a:rPr dirty="0"/>
              <a:t>а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1911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2</a:t>
            </a:fld>
            <a:endParaRPr sz="1400" b="1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87755" y="1678811"/>
            <a:ext cx="1729739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4470" indent="-191770">
              <a:lnSpc>
                <a:spcPct val="100000"/>
              </a:lnSpc>
              <a:buClr>
                <a:srgbClr val="00295F"/>
              </a:buClr>
              <a:buSzPct val="125000"/>
              <a:buFont typeface="Arial"/>
              <a:buChar char="▪"/>
              <a:tabLst>
                <a:tab pos="205104" algn="l"/>
              </a:tabLst>
            </a:pPr>
            <a:r>
              <a:rPr sz="1800" spc="20" dirty="0">
                <a:latin typeface="Arial"/>
                <a:cs typeface="Arial"/>
              </a:rPr>
              <a:t>М</a:t>
            </a:r>
            <a:r>
              <a:rPr sz="1800" spc="-70" dirty="0">
                <a:latin typeface="Arial"/>
                <a:cs typeface="Arial"/>
              </a:rPr>
              <a:t>е</a:t>
            </a:r>
            <a:r>
              <a:rPr sz="1800" spc="-25" dirty="0">
                <a:latin typeface="Arial"/>
                <a:cs typeface="Arial"/>
              </a:rPr>
              <a:t>т</a:t>
            </a:r>
            <a:r>
              <a:rPr sz="1800" spc="-45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дич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с</a:t>
            </a:r>
            <a:r>
              <a:rPr sz="1800" spc="-15" dirty="0">
                <a:latin typeface="Arial"/>
                <a:cs typeface="Arial"/>
              </a:rPr>
              <a:t>к</a:t>
            </a:r>
            <a:r>
              <a:rPr sz="1800" dirty="0">
                <a:latin typeface="Arial"/>
                <a:cs typeface="Arial"/>
              </a:rPr>
              <a:t>ие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5123" y="1725738"/>
            <a:ext cx="156591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ре</a:t>
            </a:r>
            <a:r>
              <a:rPr sz="1800" spc="25" dirty="0">
                <a:latin typeface="Arial"/>
                <a:cs typeface="Arial"/>
              </a:rPr>
              <a:t>к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м</a:t>
            </a:r>
            <a:r>
              <a:rPr sz="1800" spc="-15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ндац</a:t>
            </a:r>
            <a:r>
              <a:rPr sz="1800" spc="-15" dirty="0">
                <a:latin typeface="Arial"/>
                <a:cs typeface="Arial"/>
              </a:rPr>
              <a:t>и</a:t>
            </a:r>
            <a:r>
              <a:rPr sz="1800" dirty="0">
                <a:latin typeface="Arial"/>
                <a:cs typeface="Arial"/>
              </a:rPr>
              <a:t>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9040" y="1725738"/>
            <a:ext cx="240792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01520" algn="l"/>
              </a:tabLst>
            </a:pPr>
            <a:r>
              <a:rPr sz="1800" dirty="0">
                <a:latin typeface="Arial"/>
                <a:cs typeface="Arial"/>
              </a:rPr>
              <a:t>п</a:t>
            </a:r>
            <a:r>
              <a:rPr sz="1800" spc="-15" dirty="0">
                <a:latin typeface="Arial"/>
                <a:cs typeface="Arial"/>
              </a:rPr>
              <a:t>р</a:t>
            </a:r>
            <a:r>
              <a:rPr sz="1800" spc="-45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дн</a:t>
            </a:r>
            <a:r>
              <a:rPr sz="1800" spc="-35" dirty="0">
                <a:latin typeface="Arial"/>
                <a:cs typeface="Arial"/>
              </a:rPr>
              <a:t>а</a:t>
            </a:r>
            <a:r>
              <a:rPr sz="1800" dirty="0">
                <a:latin typeface="Arial"/>
                <a:cs typeface="Arial"/>
              </a:rPr>
              <a:t>зн</a:t>
            </a:r>
            <a:r>
              <a:rPr sz="1800" spc="-40" dirty="0">
                <a:latin typeface="Arial"/>
                <a:cs typeface="Arial"/>
              </a:rPr>
              <a:t>а</a:t>
            </a:r>
            <a:r>
              <a:rPr sz="1800" dirty="0">
                <a:latin typeface="Arial"/>
                <a:cs typeface="Arial"/>
              </a:rPr>
              <a:t>ч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ны	</a:t>
            </a:r>
            <a:r>
              <a:rPr sz="1800" spc="5" dirty="0">
                <a:latin typeface="Arial"/>
                <a:cs typeface="Arial"/>
              </a:rPr>
              <a:t>для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42809" y="1725738"/>
            <a:ext cx="13214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п</a:t>
            </a:r>
            <a:r>
              <a:rPr sz="1800" spc="-15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им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н</a:t>
            </a:r>
            <a:r>
              <a:rPr sz="1800" spc="5" dirty="0">
                <a:latin typeface="Arial"/>
                <a:cs typeface="Arial"/>
              </a:rPr>
              <a:t>е</a:t>
            </a:r>
            <a:r>
              <a:rPr sz="1800" spc="10" dirty="0">
                <a:latin typeface="Arial"/>
                <a:cs typeface="Arial"/>
              </a:rPr>
              <a:t>н</a:t>
            </a:r>
            <a:r>
              <a:rPr sz="1800" dirty="0">
                <a:latin typeface="Arial"/>
                <a:cs typeface="Arial"/>
              </a:rPr>
              <a:t>ия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579374" y="2000305"/>
            <a:ext cx="7985251" cy="28007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4470" marR="6350" algn="just">
              <a:lnSpc>
                <a:spcPct val="100000"/>
              </a:lnSpc>
            </a:pP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в</a:t>
            </a:r>
            <a:r>
              <a:rPr sz="1800" b="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spc="-10" dirty="0" err="1">
                <a:solidFill>
                  <a:srgbClr val="000000"/>
                </a:solidFill>
                <a:latin typeface="Arial"/>
                <a:cs typeface="Arial"/>
              </a:rPr>
              <a:t>р</a:t>
            </a:r>
            <a:r>
              <a:rPr sz="1800" b="0" spc="-35" dirty="0" err="1">
                <a:solidFill>
                  <a:srgbClr val="000000"/>
                </a:solidFill>
                <a:latin typeface="Arial"/>
                <a:cs typeface="Arial"/>
              </a:rPr>
              <a:t>г</a:t>
            </a:r>
            <a:r>
              <a:rPr sz="1800" b="0" dirty="0" err="1">
                <a:solidFill>
                  <a:srgbClr val="000000"/>
                </a:solidFill>
                <a:latin typeface="Arial"/>
                <a:cs typeface="Arial"/>
              </a:rPr>
              <a:t>анизация</a:t>
            </a:r>
            <a:r>
              <a:rPr sz="1800" b="0" spc="-15" dirty="0" err="1">
                <a:solidFill>
                  <a:srgbClr val="000000"/>
                </a:solidFill>
                <a:latin typeface="Arial"/>
                <a:cs typeface="Arial"/>
              </a:rPr>
              <a:t>х</a:t>
            </a:r>
            <a:r>
              <a:rPr lang="ru-RU" sz="1800" b="0" spc="-15" dirty="0">
                <a:solidFill>
                  <a:srgbClr val="000000"/>
                </a:solidFill>
                <a:latin typeface="Arial"/>
                <a:cs typeface="Arial"/>
              </a:rPr>
              <a:t> регионов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sz="1800" b="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1800" b="0" dirty="0">
                <a:solidFill>
                  <a:srgbClr val="000000"/>
                </a:solidFill>
                <a:latin typeface="Arial"/>
                <a:cs typeface="Arial"/>
              </a:rPr>
              <a:t>реализующих программу «Эффективный регион» с помощью методов бережливого производства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, и  </a:t>
            </a:r>
            <a:r>
              <a:rPr sz="1800" b="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исп</a:t>
            </a:r>
            <a:r>
              <a:rPr sz="1800" b="0" spc="-45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spc="5" dirty="0">
                <a:solidFill>
                  <a:srgbClr val="000000"/>
                </a:solidFill>
                <a:latin typeface="Arial"/>
                <a:cs typeface="Arial"/>
              </a:rPr>
              <a:t>л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ь</a:t>
            </a:r>
            <a:r>
              <a:rPr sz="1800" b="0" spc="-25" dirty="0">
                <a:solidFill>
                  <a:srgbClr val="000000"/>
                </a:solidFill>
                <a:latin typeface="Arial"/>
                <a:cs typeface="Arial"/>
              </a:rPr>
              <a:t>зу</a:t>
            </a:r>
            <a:r>
              <a:rPr sz="1800" b="0" spc="-35" dirty="0">
                <a:solidFill>
                  <a:srgbClr val="000000"/>
                </a:solidFill>
                <a:latin typeface="Arial"/>
                <a:cs typeface="Arial"/>
              </a:rPr>
              <a:t>ю</a:t>
            </a:r>
            <a:r>
              <a:rPr sz="1800" b="0" spc="-20" dirty="0">
                <a:solidFill>
                  <a:srgbClr val="000000"/>
                </a:solidFill>
                <a:latin typeface="Arial"/>
                <a:cs typeface="Arial"/>
              </a:rPr>
              <a:t>т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ся  </a:t>
            </a:r>
            <a:r>
              <a:rPr sz="1800" b="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spc="5" dirty="0">
                <a:solidFill>
                  <a:srgbClr val="000000"/>
                </a:solidFill>
                <a:latin typeface="Arial"/>
                <a:cs typeface="Arial"/>
              </a:rPr>
              <a:t>дл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я  </a:t>
            </a:r>
            <a:r>
              <a:rPr sz="1800" b="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п</a:t>
            </a:r>
            <a:r>
              <a:rPr sz="1800" b="0" spc="-45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spc="5" dirty="0">
                <a:solidFill>
                  <a:srgbClr val="000000"/>
                </a:solidFill>
                <a:latin typeface="Arial"/>
                <a:cs typeface="Arial"/>
              </a:rPr>
              <a:t>д</a:t>
            </a:r>
            <a:r>
              <a:rPr sz="1800" b="0" spc="-45" dirty="0">
                <a:solidFill>
                  <a:srgbClr val="000000"/>
                </a:solidFill>
                <a:latin typeface="Arial"/>
                <a:cs typeface="Arial"/>
              </a:rPr>
              <a:t>го</a:t>
            </a:r>
            <a:r>
              <a:rPr sz="1800" b="0" spc="-20" dirty="0">
                <a:solidFill>
                  <a:srgbClr val="000000"/>
                </a:solidFill>
                <a:latin typeface="Arial"/>
                <a:cs typeface="Arial"/>
              </a:rPr>
              <a:t>т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овки  </a:t>
            </a:r>
            <a:r>
              <a:rPr sz="1800" b="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и  </a:t>
            </a:r>
            <a:r>
              <a:rPr sz="1800" b="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п</a:t>
            </a:r>
            <a:r>
              <a:rPr sz="1800" b="0" spc="-20" dirty="0">
                <a:solidFill>
                  <a:srgbClr val="000000"/>
                </a:solidFill>
                <a:latin typeface="Arial"/>
                <a:cs typeface="Arial"/>
              </a:rPr>
              <a:t>р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spc="-30" dirty="0">
                <a:solidFill>
                  <a:srgbClr val="000000"/>
                </a:solidFill>
                <a:latin typeface="Arial"/>
                <a:cs typeface="Arial"/>
              </a:rPr>
              <a:t>в</a:t>
            </a:r>
            <a:r>
              <a:rPr sz="1800" b="0" spc="-45" dirty="0">
                <a:solidFill>
                  <a:srgbClr val="000000"/>
                </a:solidFill>
                <a:latin typeface="Arial"/>
                <a:cs typeface="Arial"/>
              </a:rPr>
              <a:t>е</a:t>
            </a:r>
            <a:r>
              <a:rPr sz="1800" b="0" spc="5" dirty="0">
                <a:solidFill>
                  <a:srgbClr val="000000"/>
                </a:solidFill>
                <a:latin typeface="Arial"/>
                <a:cs typeface="Arial"/>
              </a:rPr>
              <a:t>д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ения  </a:t>
            </a:r>
            <a:r>
              <a:rPr sz="1800" b="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про</a:t>
            </a:r>
            <a:r>
              <a:rPr sz="1800" b="0" spc="-25" dirty="0">
                <a:solidFill>
                  <a:srgbClr val="000000"/>
                </a:solidFill>
                <a:latin typeface="Arial"/>
                <a:cs typeface="Arial"/>
              </a:rPr>
              <a:t>в</a:t>
            </a:r>
            <a:r>
              <a:rPr sz="1800" b="0" spc="5" dirty="0">
                <a:solidFill>
                  <a:srgbClr val="000000"/>
                </a:solidFill>
                <a:latin typeface="Arial"/>
                <a:cs typeface="Arial"/>
              </a:rPr>
              <a:t>е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р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к  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spc="35" dirty="0">
                <a:solidFill>
                  <a:srgbClr val="000000"/>
                </a:solidFill>
                <a:latin typeface="Arial"/>
                <a:cs typeface="Arial"/>
              </a:rPr>
              <a:t>к</a:t>
            </a:r>
            <a:r>
              <a:rPr sz="1800" b="0" spc="-45" dirty="0">
                <a:solidFill>
                  <a:srgbClr val="000000"/>
                </a:solidFill>
                <a:latin typeface="Arial"/>
                <a:cs typeface="Arial"/>
              </a:rPr>
              <a:t>а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ч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е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ст</a:t>
            </a:r>
            <a:r>
              <a:rPr sz="1800" b="0" spc="-20" dirty="0">
                <a:solidFill>
                  <a:srgbClr val="000000"/>
                </a:solidFill>
                <a:latin typeface="Arial"/>
                <a:cs typeface="Arial"/>
              </a:rPr>
              <a:t>в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а </a:t>
            </a:r>
            <a:r>
              <a:rPr sz="1800" b="0" dirty="0" err="1">
                <a:solidFill>
                  <a:srgbClr val="000000"/>
                </a:solidFill>
                <a:latin typeface="Arial"/>
                <a:cs typeface="Arial"/>
              </a:rPr>
              <a:t>р</a:t>
            </a:r>
            <a:r>
              <a:rPr sz="1800" b="0" spc="-35" dirty="0" err="1">
                <a:solidFill>
                  <a:srgbClr val="000000"/>
                </a:solidFill>
                <a:latin typeface="Arial"/>
                <a:cs typeface="Arial"/>
              </a:rPr>
              <a:t>а</a:t>
            </a:r>
            <a:r>
              <a:rPr sz="1800" b="0" dirty="0" err="1">
                <a:solidFill>
                  <a:srgbClr val="000000"/>
                </a:solidFill>
                <a:latin typeface="Arial"/>
                <a:cs typeface="Arial"/>
              </a:rPr>
              <a:t>з</a:t>
            </a:r>
            <a:r>
              <a:rPr sz="1800" b="0" spc="5" dirty="0" err="1">
                <a:solidFill>
                  <a:srgbClr val="000000"/>
                </a:solidFill>
                <a:latin typeface="Arial"/>
                <a:cs typeface="Arial"/>
              </a:rPr>
              <a:t>в</a:t>
            </a:r>
            <a:r>
              <a:rPr sz="1800" b="0" dirty="0" err="1">
                <a:solidFill>
                  <a:srgbClr val="000000"/>
                </a:solidFill>
                <a:latin typeface="Arial"/>
                <a:cs typeface="Arial"/>
              </a:rPr>
              <a:t>ития</a:t>
            </a:r>
            <a:r>
              <a:rPr sz="1800" b="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1800" b="0" dirty="0">
                <a:solidFill>
                  <a:srgbClr val="000000"/>
                </a:solidFill>
                <a:latin typeface="Arial"/>
                <a:cs typeface="Arial"/>
              </a:rPr>
              <a:t>образцов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  <a:p>
            <a:pPr marL="204470" indent="-191770">
              <a:lnSpc>
                <a:spcPct val="100000"/>
              </a:lnSpc>
              <a:spcBef>
                <a:spcPts val="1200"/>
              </a:spcBef>
              <a:buClr>
                <a:srgbClr val="00295F"/>
              </a:buClr>
              <a:buSzPct val="125000"/>
              <a:buFont typeface="Arial"/>
              <a:buChar char="▪"/>
              <a:tabLst>
                <a:tab pos="205104" algn="l"/>
              </a:tabLst>
            </a:pPr>
            <a:r>
              <a:rPr sz="1800" b="0" spc="20" dirty="0">
                <a:solidFill>
                  <a:srgbClr val="000000"/>
                </a:solidFill>
                <a:latin typeface="Arial"/>
                <a:cs typeface="Arial"/>
              </a:rPr>
              <a:t>М</a:t>
            </a:r>
            <a:r>
              <a:rPr sz="1800" b="0" spc="-70" dirty="0">
                <a:solidFill>
                  <a:srgbClr val="000000"/>
                </a:solidFill>
                <a:latin typeface="Arial"/>
                <a:cs typeface="Arial"/>
              </a:rPr>
              <a:t>е</a:t>
            </a:r>
            <a:r>
              <a:rPr sz="1800" b="0" spc="-25" dirty="0">
                <a:solidFill>
                  <a:srgbClr val="000000"/>
                </a:solidFill>
                <a:latin typeface="Arial"/>
                <a:cs typeface="Arial"/>
              </a:rPr>
              <a:t>т</a:t>
            </a:r>
            <a:r>
              <a:rPr sz="1800" b="0" spc="-45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дич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е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с</a:t>
            </a:r>
            <a:r>
              <a:rPr sz="1800" b="0" spc="-15" dirty="0">
                <a:solidFill>
                  <a:srgbClr val="000000"/>
                </a:solidFill>
                <a:latin typeface="Arial"/>
                <a:cs typeface="Arial"/>
              </a:rPr>
              <a:t>к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ие</a:t>
            </a:r>
            <a:r>
              <a:rPr sz="1800" b="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ре</a:t>
            </a:r>
            <a:r>
              <a:rPr sz="1800" b="0" spc="25" dirty="0">
                <a:solidFill>
                  <a:srgbClr val="000000"/>
                </a:solidFill>
                <a:latin typeface="Arial"/>
                <a:cs typeface="Arial"/>
              </a:rPr>
              <a:t>к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м</a:t>
            </a:r>
            <a:r>
              <a:rPr sz="1800" b="0" spc="-15" dirty="0">
                <a:solidFill>
                  <a:srgbClr val="000000"/>
                </a:solidFill>
                <a:latin typeface="Arial"/>
                <a:cs typeface="Arial"/>
              </a:rPr>
              <a:t>е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нд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а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ц</a:t>
            </a:r>
            <a:r>
              <a:rPr sz="1800" b="0" spc="-15" dirty="0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sz="1800" b="0" spc="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не</a:t>
            </a:r>
            <a:r>
              <a:rPr sz="1800" b="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spc="-50" dirty="0">
                <a:solidFill>
                  <a:srgbClr val="000000"/>
                </a:solidFill>
                <a:latin typeface="Arial"/>
                <a:cs typeface="Arial"/>
              </a:rPr>
              <a:t>у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с</a:t>
            </a:r>
            <a:r>
              <a:rPr sz="1800" b="0" spc="-15" dirty="0">
                <a:solidFill>
                  <a:srgbClr val="000000"/>
                </a:solidFill>
                <a:latin typeface="Arial"/>
                <a:cs typeface="Arial"/>
              </a:rPr>
              <a:t>т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а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на</a:t>
            </a:r>
            <a:r>
              <a:rPr sz="1800" b="0" spc="-40" dirty="0">
                <a:solidFill>
                  <a:srgbClr val="000000"/>
                </a:solidFill>
                <a:latin typeface="Arial"/>
                <a:cs typeface="Arial"/>
              </a:rPr>
              <a:t>в</a:t>
            </a:r>
            <a:r>
              <a:rPr sz="1800" b="0" spc="15" dirty="0">
                <a:solidFill>
                  <a:srgbClr val="000000"/>
                </a:solidFill>
                <a:latin typeface="Arial"/>
                <a:cs typeface="Arial"/>
              </a:rPr>
              <a:t>л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sz="1800" b="0" spc="-20" dirty="0">
                <a:solidFill>
                  <a:srgbClr val="000000"/>
                </a:solidFill>
                <a:latin typeface="Arial"/>
                <a:cs typeface="Arial"/>
              </a:rPr>
              <a:t>в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а</a:t>
            </a:r>
            <a:r>
              <a:rPr sz="1800" b="0" spc="-35" dirty="0">
                <a:solidFill>
                  <a:srgbClr val="000000"/>
                </a:solidFill>
                <a:latin typeface="Arial"/>
                <a:cs typeface="Arial"/>
              </a:rPr>
              <a:t>ю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т</a:t>
            </a:r>
            <a:r>
              <a:rPr sz="1800" b="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spc="5" dirty="0">
                <a:solidFill>
                  <a:srgbClr val="000000"/>
                </a:solidFill>
                <a:latin typeface="Arial"/>
                <a:cs typeface="Arial"/>
              </a:rPr>
              <a:t>дл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я</a:t>
            </a:r>
            <a:r>
              <a:rPr sz="1800" b="0" spc="1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ор</a:t>
            </a:r>
            <a:r>
              <a:rPr sz="1800" b="0" spc="-35" dirty="0">
                <a:solidFill>
                  <a:srgbClr val="000000"/>
                </a:solidFill>
                <a:latin typeface="Arial"/>
                <a:cs typeface="Arial"/>
              </a:rPr>
              <a:t>г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а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низац</a:t>
            </a:r>
            <a:r>
              <a:rPr sz="1800" b="0" spc="-15" dirty="0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й</a:t>
            </a:r>
            <a:r>
              <a:rPr sz="1800" b="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новых</a:t>
            </a:r>
            <a:endParaRPr sz="1800" dirty="0">
              <a:latin typeface="Arial"/>
              <a:cs typeface="Arial"/>
            </a:endParaRPr>
          </a:p>
          <a:p>
            <a:pPr marL="204470" algn="just">
              <a:lnSpc>
                <a:spcPct val="100000"/>
              </a:lnSpc>
            </a:pP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ви</a:t>
            </a:r>
            <a:r>
              <a:rPr sz="1800" b="0" spc="5" dirty="0">
                <a:solidFill>
                  <a:srgbClr val="000000"/>
                </a:solidFill>
                <a:latin typeface="Arial"/>
                <a:cs typeface="Arial"/>
              </a:rPr>
              <a:t>д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ов</a:t>
            </a:r>
            <a:r>
              <a:rPr sz="1800" b="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 фор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м</a:t>
            </a:r>
            <a:r>
              <a:rPr sz="1800"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spc="-45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тч</a:t>
            </a:r>
            <a:r>
              <a:rPr sz="1800" b="0" spc="-65" dirty="0">
                <a:solidFill>
                  <a:srgbClr val="000000"/>
                </a:solidFill>
                <a:latin typeface="Arial"/>
                <a:cs typeface="Arial"/>
              </a:rPr>
              <a:t>е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тност</a:t>
            </a:r>
            <a:r>
              <a:rPr sz="1800" b="0" spc="5" dirty="0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  <a:p>
            <a:pPr marL="204470" marR="6350" indent="-191770" algn="just">
              <a:lnSpc>
                <a:spcPct val="100000"/>
              </a:lnSpc>
              <a:spcBef>
                <a:spcPts val="1200"/>
              </a:spcBef>
              <a:buClr>
                <a:srgbClr val="00295F"/>
              </a:buClr>
              <a:buSzPct val="125000"/>
              <a:buFont typeface="Arial"/>
              <a:buChar char="▪"/>
              <a:tabLst>
                <a:tab pos="205104" algn="l"/>
              </a:tabLst>
            </a:pP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spc="5" dirty="0">
                <a:solidFill>
                  <a:srgbClr val="000000"/>
                </a:solidFill>
                <a:latin typeface="Arial"/>
                <a:cs typeface="Arial"/>
              </a:rPr>
              <a:t>т</a:t>
            </a:r>
            <a:r>
              <a:rPr sz="1800" b="0" spc="-20" dirty="0">
                <a:solidFill>
                  <a:srgbClr val="000000"/>
                </a:solidFill>
                <a:latin typeface="Arial"/>
                <a:cs typeface="Arial"/>
              </a:rPr>
              <a:t>в</a:t>
            </a:r>
            <a:r>
              <a:rPr sz="1800" b="0" spc="-65" dirty="0">
                <a:solidFill>
                  <a:srgbClr val="000000"/>
                </a:solidFill>
                <a:latin typeface="Arial"/>
                <a:cs typeface="Arial"/>
              </a:rPr>
              <a:t>е</a:t>
            </a:r>
            <a:r>
              <a:rPr sz="1800" b="0" spc="-20" dirty="0">
                <a:solidFill>
                  <a:srgbClr val="000000"/>
                </a:solidFill>
                <a:latin typeface="Arial"/>
                <a:cs typeface="Arial"/>
              </a:rPr>
              <a:t>т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ст</a:t>
            </a:r>
            <a:r>
              <a:rPr sz="1800" b="0" spc="-20" dirty="0">
                <a:solidFill>
                  <a:srgbClr val="000000"/>
                </a:solidFill>
                <a:latin typeface="Arial"/>
                <a:cs typeface="Arial"/>
              </a:rPr>
              <a:t>в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е</a:t>
            </a:r>
            <a:r>
              <a:rPr sz="1800" b="0" spc="5" dirty="0">
                <a:solidFill>
                  <a:srgbClr val="000000"/>
                </a:solidFill>
                <a:latin typeface="Arial"/>
                <a:cs typeface="Arial"/>
              </a:rPr>
              <a:t>н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н</a:t>
            </a:r>
            <a:r>
              <a:rPr sz="1800" b="0" spc="5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сть </a:t>
            </a:r>
            <a:r>
              <a:rPr sz="1800" b="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за </a:t>
            </a:r>
            <a:r>
              <a:rPr sz="1800" b="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а</a:t>
            </a:r>
            <a:r>
              <a:rPr sz="1800" b="0" spc="20" dirty="0">
                <a:solidFill>
                  <a:srgbClr val="000000"/>
                </a:solidFill>
                <a:latin typeface="Arial"/>
                <a:cs typeface="Arial"/>
              </a:rPr>
              <a:t>к</a:t>
            </a:r>
            <a:r>
              <a:rPr sz="1800" b="0" spc="25" dirty="0">
                <a:solidFill>
                  <a:srgbClr val="000000"/>
                </a:solidFill>
                <a:latin typeface="Arial"/>
                <a:cs typeface="Arial"/>
              </a:rPr>
              <a:t>т</a:t>
            </a:r>
            <a:r>
              <a:rPr sz="1800" b="0" spc="-40" dirty="0">
                <a:solidFill>
                  <a:srgbClr val="000000"/>
                </a:solidFill>
                <a:latin typeface="Arial"/>
                <a:cs typeface="Arial"/>
              </a:rPr>
              <a:t>у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али</a:t>
            </a:r>
            <a:r>
              <a:rPr sz="1800" b="0" spc="5" dirty="0">
                <a:solidFill>
                  <a:srgbClr val="000000"/>
                </a:solidFill>
                <a:latin typeface="Arial"/>
                <a:cs typeface="Arial"/>
              </a:rPr>
              <a:t>з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а</a:t>
            </a:r>
            <a:r>
              <a:rPr sz="1800" b="0" spc="-20" dirty="0">
                <a:solidFill>
                  <a:srgbClr val="000000"/>
                </a:solidFill>
                <a:latin typeface="Arial"/>
                <a:cs typeface="Arial"/>
              </a:rPr>
              <a:t>ц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ию </a:t>
            </a:r>
            <a:r>
              <a:rPr sz="1800" b="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м</a:t>
            </a:r>
            <a:r>
              <a:rPr sz="1800" b="0" spc="-70" dirty="0">
                <a:solidFill>
                  <a:srgbClr val="000000"/>
                </a:solidFill>
                <a:latin typeface="Arial"/>
                <a:cs typeface="Arial"/>
              </a:rPr>
              <a:t>е</a:t>
            </a:r>
            <a:r>
              <a:rPr sz="1800" b="0" spc="-20" dirty="0">
                <a:solidFill>
                  <a:srgbClr val="000000"/>
                </a:solidFill>
                <a:latin typeface="Arial"/>
                <a:cs typeface="Arial"/>
              </a:rPr>
              <a:t>т</a:t>
            </a:r>
            <a:r>
              <a:rPr sz="1800" b="0" spc="-45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д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ических </a:t>
            </a:r>
            <a:r>
              <a:rPr sz="1800" b="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р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е</a:t>
            </a:r>
            <a:r>
              <a:rPr sz="1800" b="0" spc="25" dirty="0">
                <a:solidFill>
                  <a:srgbClr val="000000"/>
                </a:solidFill>
                <a:latin typeface="Arial"/>
                <a:cs typeface="Arial"/>
              </a:rPr>
              <a:t>к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м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ендаций </a:t>
            </a:r>
            <a:r>
              <a:rPr sz="1800" b="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не</a:t>
            </a:r>
            <a:r>
              <a:rPr sz="1800" b="0" spc="-15" dirty="0">
                <a:solidFill>
                  <a:srgbClr val="000000"/>
                </a:solidFill>
                <a:latin typeface="Arial"/>
                <a:cs typeface="Arial"/>
              </a:rPr>
              <a:t>с</a:t>
            </a:r>
            <a:r>
              <a:rPr sz="1800" b="0" spc="-65" dirty="0">
                <a:solidFill>
                  <a:srgbClr val="000000"/>
                </a:solidFill>
                <a:latin typeface="Arial"/>
                <a:cs typeface="Arial"/>
              </a:rPr>
              <a:t>е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т </a:t>
            </a:r>
            <a:r>
              <a:rPr sz="1800" b="0" spc="-40" dirty="0">
                <a:solidFill>
                  <a:srgbClr val="000000"/>
                </a:solidFill>
                <a:latin typeface="Arial"/>
                <a:cs typeface="Arial"/>
              </a:rPr>
              <a:t>А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О </a:t>
            </a:r>
            <a:r>
              <a:rPr sz="1800" b="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«П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С</a:t>
            </a:r>
            <a:r>
              <a:rPr sz="1800" b="0" spc="-100" dirty="0">
                <a:solidFill>
                  <a:srgbClr val="000000"/>
                </a:solidFill>
                <a:latin typeface="Arial"/>
                <a:cs typeface="Arial"/>
              </a:rPr>
              <a:t>Р</a:t>
            </a:r>
            <a:r>
              <a:rPr sz="1800" b="0" spc="-5" dirty="0">
                <a:solidFill>
                  <a:srgbClr val="000000"/>
                </a:solidFill>
                <a:latin typeface="Arial"/>
                <a:cs typeface="Arial"/>
              </a:rPr>
              <a:t>»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sz="1800" b="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В </a:t>
            </a:r>
            <a:r>
              <a:rPr sz="1800" b="0" spc="-2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с</a:t>
            </a:r>
            <a:r>
              <a:rPr sz="1800" b="0" spc="5" dirty="0">
                <a:solidFill>
                  <a:srgbClr val="000000"/>
                </a:solidFill>
                <a:latin typeface="Arial"/>
                <a:cs typeface="Arial"/>
              </a:rPr>
              <a:t>л</a:t>
            </a:r>
            <a:r>
              <a:rPr sz="1800" b="0" spc="-25" dirty="0">
                <a:solidFill>
                  <a:srgbClr val="000000"/>
                </a:solidFill>
                <a:latin typeface="Arial"/>
                <a:cs typeface="Arial"/>
              </a:rPr>
              <a:t>у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чае </a:t>
            </a:r>
            <a:r>
              <a:rPr sz="1800" b="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spc="-20" dirty="0">
                <a:solidFill>
                  <a:srgbClr val="000000"/>
                </a:solidFill>
                <a:latin typeface="Arial"/>
                <a:cs typeface="Arial"/>
              </a:rPr>
              <a:t>в</a:t>
            </a:r>
            <a:r>
              <a:rPr sz="1800" b="0" spc="-30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зникно</a:t>
            </a:r>
            <a:r>
              <a:rPr sz="1800" b="0" spc="-25" dirty="0">
                <a:solidFill>
                  <a:srgbClr val="000000"/>
                </a:solidFill>
                <a:latin typeface="Arial"/>
                <a:cs typeface="Arial"/>
              </a:rPr>
              <a:t>в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ения </a:t>
            </a:r>
            <a:r>
              <a:rPr sz="1800" b="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spc="-20" dirty="0">
                <a:solidFill>
                  <a:srgbClr val="000000"/>
                </a:solidFill>
                <a:latin typeface="Arial"/>
                <a:cs typeface="Arial"/>
              </a:rPr>
              <a:t>в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опр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spc="20" dirty="0">
                <a:solidFill>
                  <a:srgbClr val="000000"/>
                </a:solidFill>
                <a:latin typeface="Arial"/>
                <a:cs typeface="Arial"/>
              </a:rPr>
              <a:t>с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ов </a:t>
            </a:r>
            <a:r>
              <a:rPr sz="1800" b="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spc="-5" dirty="0">
                <a:solidFill>
                  <a:srgbClr val="000000"/>
                </a:solidFill>
                <a:latin typeface="Arial"/>
                <a:cs typeface="Arial"/>
              </a:rPr>
              <a:t>п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о </a:t>
            </a:r>
            <a:r>
              <a:rPr sz="1800" b="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spc="5" dirty="0">
                <a:solidFill>
                  <a:srgbClr val="000000"/>
                </a:solidFill>
                <a:latin typeface="Arial"/>
                <a:cs typeface="Arial"/>
              </a:rPr>
              <a:t>д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анной </a:t>
            </a:r>
            <a:r>
              <a:rPr sz="1800" b="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м</a:t>
            </a:r>
            <a:r>
              <a:rPr sz="1800" b="0" spc="-70" dirty="0">
                <a:solidFill>
                  <a:srgbClr val="000000"/>
                </a:solidFill>
                <a:latin typeface="Arial"/>
                <a:cs typeface="Arial"/>
              </a:rPr>
              <a:t>е</a:t>
            </a:r>
            <a:r>
              <a:rPr sz="1800" b="0" spc="-20" dirty="0">
                <a:solidFill>
                  <a:srgbClr val="000000"/>
                </a:solidFill>
                <a:latin typeface="Arial"/>
                <a:cs typeface="Arial"/>
              </a:rPr>
              <a:t>т</a:t>
            </a:r>
            <a:r>
              <a:rPr sz="1800" b="0" spc="-45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spc="5" dirty="0">
                <a:solidFill>
                  <a:srgbClr val="000000"/>
                </a:solidFill>
                <a:latin typeface="Arial"/>
                <a:cs typeface="Arial"/>
              </a:rPr>
              <a:t>д</a:t>
            </a:r>
            <a:r>
              <a:rPr sz="1800" b="0" spc="-45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spc="25" dirty="0">
                <a:solidFill>
                  <a:srgbClr val="000000"/>
                </a:solidFill>
                <a:latin typeface="Arial"/>
                <a:cs typeface="Arial"/>
              </a:rPr>
              <a:t>л</a:t>
            </a:r>
            <a:r>
              <a:rPr sz="1800" b="0" spc="-20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гии п</a:t>
            </a:r>
            <a:r>
              <a:rPr sz="1800" b="0" spc="-15" dirty="0">
                <a:solidFill>
                  <a:srgbClr val="000000"/>
                </a:solidFill>
                <a:latin typeface="Arial"/>
                <a:cs typeface="Arial"/>
              </a:rPr>
              <a:t>р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сим</a:t>
            </a:r>
            <a:r>
              <a:rPr sz="1800" b="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б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ращ</a:t>
            </a:r>
            <a:r>
              <a:rPr sz="1800" b="0" spc="-45" dirty="0">
                <a:solidFill>
                  <a:srgbClr val="000000"/>
                </a:solidFill>
                <a:latin typeface="Arial"/>
                <a:cs typeface="Arial"/>
              </a:rPr>
              <a:t>а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ться</a:t>
            </a:r>
            <a:r>
              <a:rPr sz="1800" b="0" spc="-5" dirty="0">
                <a:solidFill>
                  <a:srgbClr val="000000"/>
                </a:solidFill>
                <a:latin typeface="Arial"/>
                <a:cs typeface="Arial"/>
              </a:rPr>
              <a:t> п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sz="1800" b="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а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др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е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с</a:t>
            </a:r>
            <a:r>
              <a:rPr sz="1800" b="0" spc="-30" dirty="0">
                <a:solidFill>
                  <a:srgbClr val="000000"/>
                </a:solidFill>
                <a:latin typeface="Arial"/>
                <a:cs typeface="Arial"/>
              </a:rPr>
              <a:t>у</a:t>
            </a:r>
            <a:r>
              <a:rPr sz="1800" b="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800" b="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u="heavy" spc="-10" dirty="0">
                <a:latin typeface="Arial"/>
                <a:cs typeface="Arial"/>
                <a:hlinkClick r:id="rId3"/>
              </a:rPr>
              <a:t>p</a:t>
            </a:r>
            <a:r>
              <a:rPr sz="1800" b="0" u="heavy" dirty="0">
                <a:latin typeface="Arial"/>
                <a:cs typeface="Arial"/>
                <a:hlinkClick r:id="rId3"/>
              </a:rPr>
              <a:t>sr@r</a:t>
            </a:r>
            <a:r>
              <a:rPr sz="1800" b="0" u="heavy" spc="-15" dirty="0">
                <a:latin typeface="Arial"/>
                <a:cs typeface="Arial"/>
                <a:hlinkClick r:id="rId3"/>
              </a:rPr>
              <a:t>o</a:t>
            </a:r>
            <a:r>
              <a:rPr sz="1800" b="0" u="heavy" dirty="0">
                <a:latin typeface="Arial"/>
                <a:cs typeface="Arial"/>
                <a:hlinkClick r:id="rId3"/>
              </a:rPr>
              <a:t>s</a:t>
            </a:r>
            <a:r>
              <a:rPr sz="1800" b="0" u="heavy" spc="-10" dirty="0">
                <a:latin typeface="Arial"/>
                <a:cs typeface="Arial"/>
                <a:hlinkClick r:id="rId3"/>
              </a:rPr>
              <a:t>a</a:t>
            </a:r>
            <a:r>
              <a:rPr sz="1800" b="0" u="heavy" dirty="0">
                <a:latin typeface="Arial"/>
                <a:cs typeface="Arial"/>
                <a:hlinkClick r:id="rId3"/>
              </a:rPr>
              <a:t>to</a:t>
            </a:r>
            <a:r>
              <a:rPr sz="1800" b="0" u="heavy" spc="-10" dirty="0">
                <a:latin typeface="Arial"/>
                <a:cs typeface="Arial"/>
                <a:hlinkClick r:id="rId3"/>
              </a:rPr>
              <a:t>m</a:t>
            </a:r>
            <a:r>
              <a:rPr sz="1800" b="0" u="heavy" dirty="0">
                <a:latin typeface="Arial"/>
                <a:cs typeface="Arial"/>
                <a:hlinkClick r:id="rId3"/>
              </a:rPr>
              <a:t>.</a:t>
            </a:r>
            <a:r>
              <a:rPr sz="1800" b="0" u="heavy" spc="-5" dirty="0">
                <a:latin typeface="Arial"/>
                <a:cs typeface="Arial"/>
                <a:hlinkClick r:id="rId3"/>
              </a:rPr>
              <a:t>ru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81429" y="116674"/>
            <a:ext cx="6532957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err="1">
                <a:solidFill>
                  <a:srgbClr val="003174"/>
                </a:solidFill>
                <a:latin typeface="Arial"/>
                <a:cs typeface="Arial"/>
              </a:rPr>
              <a:t>Приложе</a:t>
            </a:r>
            <a:r>
              <a:rPr sz="1600" b="1" spc="-20" dirty="0" err="1">
                <a:solidFill>
                  <a:srgbClr val="003174"/>
                </a:solidFill>
                <a:latin typeface="Arial"/>
                <a:cs typeface="Arial"/>
              </a:rPr>
              <a:t>н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ие</a:t>
            </a:r>
            <a:r>
              <a:rPr sz="1600" b="1" spc="2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1.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2</a:t>
            </a:r>
            <a:endParaRPr sz="160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Подс</a:t>
            </a:r>
            <a:r>
              <a:rPr sz="1600" b="1" spc="-20" dirty="0">
                <a:solidFill>
                  <a:srgbClr val="003174"/>
                </a:solidFill>
                <a:latin typeface="Arial"/>
                <a:cs typeface="Arial"/>
              </a:rPr>
              <a:t>ч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ет</a:t>
            </a:r>
            <a:r>
              <a:rPr sz="1600" b="1" spc="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рез</a:t>
            </a:r>
            <a:r>
              <a:rPr sz="1600" b="1" spc="-50" dirty="0">
                <a:solidFill>
                  <a:srgbClr val="003174"/>
                </a:solidFill>
                <a:latin typeface="Arial"/>
                <a:cs typeface="Arial"/>
              </a:rPr>
              <a:t>у</a:t>
            </a:r>
            <a:r>
              <a:rPr sz="1600" b="1" spc="-20" dirty="0">
                <a:solidFill>
                  <a:srgbClr val="003174"/>
                </a:solidFill>
                <a:latin typeface="Arial"/>
                <a:cs typeface="Arial"/>
              </a:rPr>
              <a:t>л</a:t>
            </a:r>
            <a:r>
              <a:rPr sz="1600" b="1" dirty="0">
                <a:solidFill>
                  <a:srgbClr val="003174"/>
                </a:solidFill>
                <a:latin typeface="Arial"/>
                <a:cs typeface="Arial"/>
              </a:rPr>
              <a:t>ь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sz="1600" b="1" spc="-5" dirty="0">
                <a:solidFill>
                  <a:srgbClr val="003174"/>
                </a:solidFill>
                <a:latin typeface="Arial"/>
                <a:cs typeface="Arial"/>
              </a:rPr>
              <a:t>а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sz="1600" b="1" spc="-15" dirty="0">
                <a:solidFill>
                  <a:srgbClr val="003174"/>
                </a:solidFill>
                <a:latin typeface="Arial"/>
                <a:cs typeface="Arial"/>
              </a:rPr>
              <a:t>о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в</a:t>
            </a:r>
            <a:r>
              <a:rPr sz="1600" b="1" spc="4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по</a:t>
            </a:r>
            <a:r>
              <a:rPr sz="1600" b="1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3174"/>
                </a:solidFill>
                <a:latin typeface="Arial"/>
                <a:cs typeface="Arial"/>
              </a:rPr>
              <a:t>направлению</a:t>
            </a:r>
          </a:p>
          <a:p>
            <a:pPr marL="12700" algn="ctr">
              <a:lnSpc>
                <a:spcPct val="100000"/>
              </a:lnSpc>
            </a:pP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«</a:t>
            </a:r>
            <a:r>
              <a:rPr lang="ru-RU" sz="1600" b="1" dirty="0">
                <a:solidFill>
                  <a:srgbClr val="003174"/>
                </a:solidFill>
                <a:latin typeface="Arial"/>
                <a:cs typeface="Arial"/>
              </a:rPr>
              <a:t>Управление</a:t>
            </a:r>
            <a:r>
              <a:rPr lang="ru-RU" sz="1600" b="1" spc="-4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3174"/>
                </a:solidFill>
                <a:latin typeface="Arial"/>
                <a:cs typeface="Arial"/>
              </a:rPr>
              <a:t>прое</a:t>
            </a:r>
            <a:r>
              <a:rPr lang="ru-RU" sz="1600" b="1" spc="5" dirty="0">
                <a:solidFill>
                  <a:srgbClr val="003174"/>
                </a:solidFill>
                <a:latin typeface="Arial"/>
                <a:cs typeface="Arial"/>
              </a:rPr>
              <a:t>к</a:t>
            </a:r>
            <a:r>
              <a:rPr lang="ru-RU" sz="1600" b="1" spc="-35" dirty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lang="ru-RU" sz="1600" b="1" dirty="0">
                <a:solidFill>
                  <a:srgbClr val="003174"/>
                </a:solidFill>
                <a:latin typeface="Arial"/>
                <a:cs typeface="Arial"/>
              </a:rPr>
              <a:t>ами</a:t>
            </a:r>
            <a:r>
              <a:rPr lang="ru-RU" sz="1600" b="1" spc="-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3174"/>
                </a:solidFill>
                <a:latin typeface="Arial"/>
                <a:cs typeface="Arial"/>
              </a:rPr>
              <a:t>улучшений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»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2572" y="1066800"/>
            <a:ext cx="8618855" cy="39944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414142"/>
              </a:buClr>
              <a:buFont typeface="Arial"/>
              <a:buAutoNum type="arabicPeriod"/>
              <a:tabLst>
                <a:tab pos="355600" algn="l"/>
              </a:tabLst>
            </a:pP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Галоч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квадрате</a:t>
            </a:r>
            <a:r>
              <a:rPr sz="1600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оз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ает</a:t>
            </a:r>
            <a:r>
              <a:rPr sz="16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выпол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кта</a:t>
            </a:r>
            <a:r>
              <a:rPr sz="1600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ек-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листа</a:t>
            </a:r>
            <a:r>
              <a:rPr sz="1600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b="1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b="1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600" b="1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414142"/>
                </a:solidFill>
                <a:latin typeface="Arial"/>
                <a:cs typeface="Arial"/>
              </a:rPr>
              <a:t>ба</a:t>
            </a:r>
            <a:r>
              <a:rPr sz="1600" b="1" spc="-3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600" b="1" spc="-2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 marL="355600" marR="8890" indent="-342900">
              <a:lnSpc>
                <a:spcPct val="110000"/>
              </a:lnSpc>
              <a:spcBef>
                <a:spcPts val="1065"/>
              </a:spcBef>
              <a:buClr>
                <a:srgbClr val="414142"/>
              </a:buClr>
              <a:buFont typeface="Arial"/>
              <a:buAutoNum type="arabicPeriod"/>
              <a:tabLst>
                <a:tab pos="355600" algn="l"/>
              </a:tabLst>
            </a:pP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ыпол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ие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9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9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бло</a:t>
            </a:r>
            <a:r>
              <a:rPr sz="1600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2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(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местный, региональный, федеральный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)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204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8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%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2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ра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чи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ает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я как отношен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600" spc="-3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-25" dirty="0">
                <a:solidFill>
                  <a:srgbClr val="414142"/>
                </a:solidFill>
                <a:latin typeface="Arial"/>
                <a:cs typeface="Arial"/>
              </a:rPr>
              <a:t>мм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600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выпол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ых</a:t>
            </a:r>
            <a:r>
              <a:rPr sz="1600" spc="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3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ктов</a:t>
            </a:r>
            <a:r>
              <a:rPr sz="1600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6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об</a:t>
            </a:r>
            <a:r>
              <a:rPr sz="1600" spc="-25" dirty="0">
                <a:solidFill>
                  <a:srgbClr val="414142"/>
                </a:solidFill>
                <a:latin typeface="Arial"/>
                <a:cs typeface="Arial"/>
              </a:rPr>
              <a:t>щ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количест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3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ктов</a:t>
            </a:r>
            <a:r>
              <a:rPr sz="1600" spc="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5" dirty="0" err="1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блок</a:t>
            </a:r>
            <a:r>
              <a:rPr sz="1600" spc="-30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lang="ru-RU" sz="1600" spc="-30" dirty="0">
                <a:solidFill>
                  <a:srgbClr val="414142"/>
                </a:solidFill>
                <a:latin typeface="Arial"/>
                <a:cs typeface="Arial"/>
              </a:rPr>
              <a:t> (М,Р,Ф) </a:t>
            </a:r>
            <a:r>
              <a:rPr lang="ru-RU" sz="1600" spc="-15" dirty="0">
                <a:solidFill>
                  <a:srgbClr val="414142"/>
                </a:solidFill>
                <a:latin typeface="Arial"/>
                <a:cs typeface="Arial"/>
              </a:rPr>
              <a:t>(10,8,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6</a:t>
            </a:r>
            <a:r>
              <a:rPr lang="ru-RU" sz="1600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шт</a:t>
            </a:r>
            <a:r>
              <a:rPr lang="ru-RU" sz="16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lang="ru-RU" sz="1600" spc="-15" dirty="0">
                <a:solidFill>
                  <a:srgbClr val="414142"/>
                </a:solidFill>
                <a:latin typeface="Arial"/>
                <a:cs typeface="Arial"/>
              </a:rPr>
              <a:t>)</a:t>
            </a:r>
            <a:r>
              <a:rPr lang="ru-RU" sz="16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500"/>
              </a:spcBef>
            </a:pP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априм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ер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:</a:t>
            </a:r>
            <a:r>
              <a:rPr sz="1400" b="1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из</a:t>
            </a:r>
            <a:r>
              <a:rPr sz="1400" b="1" spc="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400" b="1" dirty="0">
                <a:solidFill>
                  <a:srgbClr val="414142"/>
                </a:solidFill>
                <a:latin typeface="Arial"/>
                <a:cs typeface="Arial"/>
              </a:rPr>
              <a:t>10</a:t>
            </a:r>
            <a:r>
              <a:rPr sz="1400" b="1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400" b="1" spc="-4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spc="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400" b="1" spc="6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400" b="1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400" b="1" spc="-1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2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spc="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«</a:t>
            </a:r>
            <a:r>
              <a:rPr lang="ru-RU" sz="1400" b="1" spc="-5" dirty="0">
                <a:solidFill>
                  <a:srgbClr val="414142"/>
                </a:solidFill>
                <a:latin typeface="Arial"/>
                <a:cs typeface="Arial"/>
              </a:rPr>
              <a:t>местный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»</a:t>
            </a:r>
            <a:r>
              <a:rPr sz="1400" b="1" spc="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вып</a:t>
            </a:r>
            <a:r>
              <a:rPr sz="1400" b="1" spc="-1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лнено</a:t>
            </a:r>
            <a:r>
              <a:rPr sz="1400" b="1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400" b="1" spc="-15" dirty="0">
                <a:solidFill>
                  <a:srgbClr val="414142"/>
                </a:solidFill>
                <a:latin typeface="Arial"/>
                <a:cs typeface="Arial"/>
              </a:rPr>
              <a:t>6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400" b="1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400" b="1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ачит</a:t>
            </a:r>
            <a:r>
              <a:rPr sz="1400" b="1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вып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лнен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spc="5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400" b="1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endParaRPr sz="14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170"/>
              </a:spcBef>
            </a:pP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«</a:t>
            </a:r>
            <a:r>
              <a:rPr lang="ru-RU" sz="1400" b="1" spc="-10" dirty="0">
                <a:solidFill>
                  <a:srgbClr val="414142"/>
                </a:solidFill>
                <a:latin typeface="Arial"/>
                <a:cs typeface="Arial"/>
              </a:rPr>
              <a:t>местный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»</a:t>
            </a:r>
            <a:r>
              <a:rPr sz="1400" b="1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=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400" b="1" spc="-5" dirty="0">
                <a:solidFill>
                  <a:srgbClr val="414142"/>
                </a:solidFill>
                <a:latin typeface="Arial"/>
                <a:cs typeface="Arial"/>
              </a:rPr>
              <a:t>6</a:t>
            </a:r>
            <a:r>
              <a:rPr sz="1400" b="1" spc="5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lang="ru-RU" sz="1400" b="1" dirty="0">
                <a:solidFill>
                  <a:srgbClr val="414142"/>
                </a:solidFill>
                <a:latin typeface="Arial"/>
                <a:cs typeface="Arial"/>
              </a:rPr>
              <a:t>10</a:t>
            </a:r>
            <a:r>
              <a:rPr sz="1400" b="1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*</a:t>
            </a:r>
            <a:r>
              <a:rPr sz="1400" b="1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100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%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=</a:t>
            </a:r>
            <a:r>
              <a:rPr sz="1400" b="1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400" b="1" spc="-5" dirty="0">
                <a:solidFill>
                  <a:srgbClr val="414142"/>
                </a:solidFill>
                <a:latin typeface="Arial"/>
                <a:cs typeface="Arial"/>
              </a:rPr>
              <a:t>60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%</a:t>
            </a:r>
            <a:endParaRPr sz="1400" dirty="0">
              <a:latin typeface="Arial"/>
              <a:cs typeface="Arial"/>
            </a:endParaRPr>
          </a:p>
          <a:p>
            <a:pPr marL="192405" marR="6985">
              <a:lnSpc>
                <a:spcPct val="110000"/>
              </a:lnSpc>
              <a:spcBef>
                <a:spcPts val="300"/>
              </a:spcBef>
            </a:pP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ып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лнение</a:t>
            </a:r>
            <a:r>
              <a:rPr sz="1400" b="1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400" b="1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ло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менее</a:t>
            </a:r>
            <a:r>
              <a:rPr sz="1400" b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5</a:t>
            </a:r>
            <a:r>
              <a:rPr sz="1400" b="1" spc="20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%</a:t>
            </a:r>
            <a:r>
              <a:rPr sz="14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ЛЯЕ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СЯ</a:t>
            </a:r>
            <a:r>
              <a:rPr sz="1400" b="1" spc="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ТС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400" b="1" spc="5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1400" b="1" spc="-30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400" b="1" spc="15" dirty="0">
                <a:solidFill>
                  <a:srgbClr val="FF0000"/>
                </a:solidFill>
                <a:latin typeface="Arial"/>
                <a:cs typeface="Arial"/>
              </a:rPr>
              <a:t>Ю</a:t>
            </a:r>
            <a:r>
              <a:rPr sz="1400" b="1" spc="-15" dirty="0">
                <a:solidFill>
                  <a:srgbClr val="FF0000"/>
                </a:solidFill>
                <a:latin typeface="Arial"/>
                <a:cs typeface="Arial"/>
              </a:rPr>
              <a:t>Щ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400" b="1" spc="15" dirty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!</a:t>
            </a:r>
            <a:r>
              <a:rPr sz="14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личес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во</a:t>
            </a:r>
            <a:r>
              <a:rPr sz="1400" b="1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400" b="1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400" b="1" spc="-1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2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spc="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плюс</a:t>
            </a:r>
            <a:r>
              <a:rPr sz="1400" b="1" spc="-50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spc="-20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ся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при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 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цен</a:t>
            </a:r>
            <a:r>
              <a:rPr sz="1400" b="1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всего</a:t>
            </a:r>
            <a:r>
              <a:rPr sz="1400" b="1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400" b="1" spc="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авл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ния.</a:t>
            </a:r>
            <a:endParaRPr sz="1400" dirty="0">
              <a:latin typeface="Arial"/>
              <a:cs typeface="Arial"/>
            </a:endParaRPr>
          </a:p>
          <a:p>
            <a:pPr marL="355600" marR="8890" indent="-342900">
              <a:lnSpc>
                <a:spcPct val="110000"/>
              </a:lnSpc>
              <a:spcBef>
                <a:spcPts val="1035"/>
              </a:spcBef>
              <a:buClr>
                <a:srgbClr val="414142"/>
              </a:buClr>
              <a:buFont typeface="Arial"/>
              <a:buAutoNum type="arabicPeriod" startAt="3"/>
              <a:tabLst>
                <a:tab pos="355600" algn="l"/>
                <a:tab pos="1762125" algn="l"/>
                <a:tab pos="2205990" algn="l"/>
                <a:tab pos="2888615" algn="l"/>
                <a:tab pos="3798570" algn="l"/>
                <a:tab pos="5546725" algn="l"/>
                <a:tab pos="6057265" algn="l"/>
                <a:tab pos="7327265" algn="l"/>
                <a:tab pos="8177530" algn="l"/>
              </a:tabLst>
            </a:pP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ыпол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ие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	п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бло</a:t>
            </a:r>
            <a:r>
              <a:rPr sz="1600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у «региональный» подразумевает 100% выполнение по блоку «местный», по блоку «федеральный» подразумевает 100% выполнение по блокам «местный» и «региональный»</a:t>
            </a:r>
            <a:r>
              <a:rPr lang="ru-RU" sz="1600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 marL="187960" marR="9525">
              <a:lnSpc>
                <a:spcPct val="110200"/>
              </a:lnSpc>
              <a:spcBef>
                <a:spcPts val="965"/>
              </a:spcBef>
              <a:tabLst>
                <a:tab pos="1510665" algn="l"/>
                <a:tab pos="2473960" algn="l"/>
                <a:tab pos="3392804" algn="l"/>
                <a:tab pos="4109720" algn="l"/>
                <a:tab pos="4476750" algn="l"/>
                <a:tab pos="5888355" algn="l"/>
                <a:tab pos="6456680" algn="l"/>
                <a:tab pos="7636509" algn="l"/>
                <a:tab pos="8383270" algn="l"/>
              </a:tabLst>
            </a:pPr>
            <a:r>
              <a:rPr lang="ru-RU" sz="1400" b="1" dirty="0">
                <a:solidFill>
                  <a:srgbClr val="414142"/>
                </a:solidFill>
                <a:latin typeface="Arial"/>
                <a:cs typeface="Arial"/>
              </a:rPr>
              <a:t>Организация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	п</a:t>
            </a:r>
            <a:r>
              <a:rPr sz="1400" b="1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5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ча</a:t>
            </a:r>
            <a:r>
              <a:rPr sz="1400" b="1" spc="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т	зе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еный	с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400" b="1" spc="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400" b="1" spc="-4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с	по	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400" b="1" spc="-5" dirty="0" err="1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400" b="1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авл</a:t>
            </a:r>
            <a:r>
              <a:rPr sz="1400" b="1" spc="-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ни</a:t>
            </a:r>
            <a:r>
              <a:rPr sz="1400" b="1" spc="-15" dirty="0" err="1">
                <a:solidFill>
                  <a:srgbClr val="414142"/>
                </a:solidFill>
                <a:latin typeface="Arial"/>
                <a:cs typeface="Arial"/>
              </a:rPr>
              <a:t>ю</a:t>
            </a:r>
            <a:r>
              <a:rPr lang="ru-RU" sz="1400" b="1" spc="-15" dirty="0">
                <a:solidFill>
                  <a:srgbClr val="414142"/>
                </a:solidFill>
                <a:latin typeface="Arial"/>
                <a:cs typeface="Arial"/>
              </a:rPr>
              <a:t> на уровне «местный», «региональный» или федеральный»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,	</a:t>
            </a:r>
            <a:r>
              <a:rPr sz="1400" b="1" spc="-1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сли</a:t>
            </a:r>
            <a:r>
              <a:rPr lang="ru-RU" sz="1400" b="1" dirty="0">
                <a:solidFill>
                  <a:srgbClr val="414142"/>
                </a:solidFill>
                <a:latin typeface="Arial"/>
                <a:cs typeface="Arial"/>
              </a:rPr>
              <a:t> выполнение на соответствующем уровне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не</a:t>
            </a:r>
            <a:r>
              <a:rPr sz="1400" b="1" spc="-2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менее</a:t>
            </a:r>
            <a:r>
              <a:rPr sz="1400" b="1" spc="-2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00AF50"/>
                </a:solidFill>
                <a:latin typeface="Arial"/>
                <a:cs typeface="Arial"/>
              </a:rPr>
              <a:t>чем</a:t>
            </a:r>
            <a:r>
              <a:rPr sz="1400" b="1" spc="-1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80</a:t>
            </a:r>
            <a:r>
              <a:rPr sz="1400" b="1" spc="-65" dirty="0">
                <a:solidFill>
                  <a:srgbClr val="00AF50"/>
                </a:solidFill>
                <a:latin typeface="Arial"/>
                <a:cs typeface="Arial"/>
              </a:rPr>
              <a:t>%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2572" y="4747516"/>
            <a:ext cx="2037714" cy="314325"/>
          </a:xfrm>
          <a:custGeom>
            <a:avLst/>
            <a:gdLst/>
            <a:ahLst/>
            <a:cxnLst/>
            <a:rect l="l" t="t" r="r" b="b"/>
            <a:pathLst>
              <a:path w="2037715" h="314325">
                <a:moveTo>
                  <a:pt x="0" y="157226"/>
                </a:moveTo>
                <a:lnTo>
                  <a:pt x="29604" y="119431"/>
                </a:lnTo>
                <a:lnTo>
                  <a:pt x="80051" y="96012"/>
                </a:lnTo>
                <a:lnTo>
                  <a:pt x="152621" y="74390"/>
                </a:lnTo>
                <a:lnTo>
                  <a:pt x="196547" y="64355"/>
                </a:lnTo>
                <a:lnTo>
                  <a:pt x="245217" y="54890"/>
                </a:lnTo>
                <a:lnTo>
                  <a:pt x="298370" y="46037"/>
                </a:lnTo>
                <a:lnTo>
                  <a:pt x="355744" y="37835"/>
                </a:lnTo>
                <a:lnTo>
                  <a:pt x="417076" y="30325"/>
                </a:lnTo>
                <a:lnTo>
                  <a:pt x="482104" y="23547"/>
                </a:lnTo>
                <a:lnTo>
                  <a:pt x="550567" y="17542"/>
                </a:lnTo>
                <a:lnTo>
                  <a:pt x="622202" y="12350"/>
                </a:lnTo>
                <a:lnTo>
                  <a:pt x="696748" y="8012"/>
                </a:lnTo>
                <a:lnTo>
                  <a:pt x="773942" y="4567"/>
                </a:lnTo>
                <a:lnTo>
                  <a:pt x="853522" y="2056"/>
                </a:lnTo>
                <a:lnTo>
                  <a:pt x="935227" y="520"/>
                </a:lnTo>
                <a:lnTo>
                  <a:pt x="1018794" y="0"/>
                </a:lnTo>
                <a:lnTo>
                  <a:pt x="1102361" y="520"/>
                </a:lnTo>
                <a:lnTo>
                  <a:pt x="1184068" y="2056"/>
                </a:lnTo>
                <a:lnTo>
                  <a:pt x="1263653" y="4567"/>
                </a:lnTo>
                <a:lnTo>
                  <a:pt x="1340852" y="8012"/>
                </a:lnTo>
                <a:lnTo>
                  <a:pt x="1415405" y="12350"/>
                </a:lnTo>
                <a:lnTo>
                  <a:pt x="1487047" y="17542"/>
                </a:lnTo>
                <a:lnTo>
                  <a:pt x="1555519" y="23547"/>
                </a:lnTo>
                <a:lnTo>
                  <a:pt x="1620556" y="30325"/>
                </a:lnTo>
                <a:lnTo>
                  <a:pt x="1681897" y="37835"/>
                </a:lnTo>
                <a:lnTo>
                  <a:pt x="1739280" y="46037"/>
                </a:lnTo>
                <a:lnTo>
                  <a:pt x="1792443" y="54890"/>
                </a:lnTo>
                <a:lnTo>
                  <a:pt x="1841123" y="64355"/>
                </a:lnTo>
                <a:lnTo>
                  <a:pt x="1885057" y="74390"/>
                </a:lnTo>
                <a:lnTo>
                  <a:pt x="1923985" y="84956"/>
                </a:lnTo>
                <a:lnTo>
                  <a:pt x="1985769" y="107517"/>
                </a:lnTo>
                <a:lnTo>
                  <a:pt x="2024379" y="131714"/>
                </a:lnTo>
                <a:lnTo>
                  <a:pt x="2037714" y="157226"/>
                </a:lnTo>
                <a:lnTo>
                  <a:pt x="2034337" y="170107"/>
                </a:lnTo>
                <a:lnTo>
                  <a:pt x="2024379" y="182702"/>
                </a:lnTo>
                <a:lnTo>
                  <a:pt x="1985769" y="206872"/>
                </a:lnTo>
                <a:lnTo>
                  <a:pt x="1923985" y="229412"/>
                </a:lnTo>
                <a:lnTo>
                  <a:pt x="1885057" y="239969"/>
                </a:lnTo>
                <a:lnTo>
                  <a:pt x="1841123" y="249996"/>
                </a:lnTo>
                <a:lnTo>
                  <a:pt x="1792443" y="259455"/>
                </a:lnTo>
                <a:lnTo>
                  <a:pt x="1739280" y="268303"/>
                </a:lnTo>
                <a:lnTo>
                  <a:pt x="1681897" y="276500"/>
                </a:lnTo>
                <a:lnTo>
                  <a:pt x="1620556" y="284007"/>
                </a:lnTo>
                <a:lnTo>
                  <a:pt x="1555519" y="290782"/>
                </a:lnTo>
                <a:lnTo>
                  <a:pt x="1487047" y="296785"/>
                </a:lnTo>
                <a:lnTo>
                  <a:pt x="1415405" y="301976"/>
                </a:lnTo>
                <a:lnTo>
                  <a:pt x="1340852" y="306313"/>
                </a:lnTo>
                <a:lnTo>
                  <a:pt x="1263653" y="309758"/>
                </a:lnTo>
                <a:lnTo>
                  <a:pt x="1184068" y="312268"/>
                </a:lnTo>
                <a:lnTo>
                  <a:pt x="1102361" y="313804"/>
                </a:lnTo>
                <a:lnTo>
                  <a:pt x="1018794" y="314325"/>
                </a:lnTo>
                <a:lnTo>
                  <a:pt x="935227" y="313804"/>
                </a:lnTo>
                <a:lnTo>
                  <a:pt x="853522" y="312268"/>
                </a:lnTo>
                <a:lnTo>
                  <a:pt x="773942" y="309758"/>
                </a:lnTo>
                <a:lnTo>
                  <a:pt x="696748" y="306313"/>
                </a:lnTo>
                <a:lnTo>
                  <a:pt x="622202" y="301976"/>
                </a:lnTo>
                <a:lnTo>
                  <a:pt x="550567" y="296785"/>
                </a:lnTo>
                <a:lnTo>
                  <a:pt x="482104" y="290782"/>
                </a:lnTo>
                <a:lnTo>
                  <a:pt x="417076" y="284007"/>
                </a:lnTo>
                <a:lnTo>
                  <a:pt x="355744" y="276500"/>
                </a:lnTo>
                <a:lnTo>
                  <a:pt x="298370" y="268303"/>
                </a:lnTo>
                <a:lnTo>
                  <a:pt x="245217" y="259455"/>
                </a:lnTo>
                <a:lnTo>
                  <a:pt x="196547" y="249996"/>
                </a:lnTo>
                <a:lnTo>
                  <a:pt x="152621" y="239969"/>
                </a:lnTo>
                <a:lnTo>
                  <a:pt x="113702" y="229412"/>
                </a:lnTo>
                <a:lnTo>
                  <a:pt x="51931" y="206872"/>
                </a:lnTo>
                <a:lnTo>
                  <a:pt x="13332" y="182702"/>
                </a:lnTo>
                <a:lnTo>
                  <a:pt x="0" y="157226"/>
                </a:lnTo>
                <a:close/>
              </a:path>
            </a:pathLst>
          </a:custGeom>
          <a:ln w="38100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xmlns="" id="{82286AAD-9C81-4C2D-840A-3BF44A25DB76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20</a:t>
            </a:fld>
            <a:endParaRPr sz="1400" b="1" spc="-10" dirty="0"/>
          </a:p>
        </p:txBody>
      </p:sp>
    </p:spTree>
    <p:extLst>
      <p:ext uri="{BB962C8B-B14F-4D97-AF65-F5344CB8AC3E}">
        <p14:creationId xmlns:p14="http://schemas.microsoft.com/office/powerpoint/2010/main" val="3680142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03172" y="136364"/>
            <a:ext cx="168465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err="1">
                <a:solidFill>
                  <a:srgbClr val="003174"/>
                </a:solidFill>
                <a:latin typeface="Arial"/>
                <a:cs typeface="Arial"/>
              </a:rPr>
              <a:t>Приложе</a:t>
            </a:r>
            <a:r>
              <a:rPr sz="1600" b="1" spc="-20" dirty="0" err="1">
                <a:solidFill>
                  <a:srgbClr val="003174"/>
                </a:solidFill>
                <a:latin typeface="Arial"/>
                <a:cs typeface="Arial"/>
              </a:rPr>
              <a:t>н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ие</a:t>
            </a:r>
            <a:r>
              <a:rPr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1.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2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1" y="271131"/>
            <a:ext cx="6694922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3630" algn="ctr">
              <a:lnSpc>
                <a:spcPct val="100000"/>
              </a:lnSpc>
            </a:pP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</a:t>
            </a:r>
            <a:r>
              <a:rPr sz="2000" b="1" spc="15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2000" b="1" spc="-2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верки</a:t>
            </a:r>
            <a:r>
              <a:rPr sz="2000" b="1" spc="20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</a:t>
            </a:r>
          </a:p>
          <a:p>
            <a:pPr marL="1103630" algn="ctr">
              <a:lnSpc>
                <a:spcPct val="100000"/>
              </a:lnSpc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>
                <a:solidFill>
                  <a:schemeClr val="tx2"/>
                </a:solidFill>
              </a:rPr>
              <a:t>Вовлечение, обучение, мотивация персонала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523" y="1000125"/>
            <a:ext cx="5040630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085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Провер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я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ый</a:t>
            </a:r>
            <a:r>
              <a:rPr sz="1100" spc="-25" dirty="0">
                <a:solidFill>
                  <a:srgbClr val="205868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пара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р: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2429" y="1007025"/>
            <a:ext cx="3346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80" dirty="0">
                <a:solidFill>
                  <a:srgbClr val="27B82E"/>
                </a:solidFill>
                <a:latin typeface="Wingdings"/>
                <a:cs typeface="Wingdings"/>
              </a:rPr>
              <a:t></a:t>
            </a:r>
            <a:r>
              <a:rPr sz="1350" b="1" spc="-37" baseline="18518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600" spc="-15" dirty="0">
                <a:solidFill>
                  <a:srgbClr val="C30C3D"/>
                </a:solidFill>
                <a:latin typeface="Wingdings"/>
                <a:cs typeface="Wingdings"/>
              </a:rPr>
              <a:t>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3665" y="1000125"/>
            <a:ext cx="2916555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Ко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мм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ен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арии: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1246" y="128714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61864" y="128714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81827" y="128714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1246" y="17138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61864" y="17138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81827" y="17138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1246" y="2140585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60"/>
                </a:moveTo>
                <a:lnTo>
                  <a:pt x="5040503" y="594360"/>
                </a:lnTo>
                <a:lnTo>
                  <a:pt x="5040503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61864" y="2140585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60"/>
                </a:moveTo>
                <a:lnTo>
                  <a:pt x="720077" y="594360"/>
                </a:lnTo>
                <a:lnTo>
                  <a:pt x="720077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81827" y="2140585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60"/>
                </a:moveTo>
                <a:lnTo>
                  <a:pt x="2664332" y="594360"/>
                </a:lnTo>
                <a:lnTo>
                  <a:pt x="2664332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1246" y="27349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61864" y="273494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81827" y="27349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1246" y="31616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61864" y="31616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81827" y="31616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1246" y="3588384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59"/>
                </a:moveTo>
                <a:lnTo>
                  <a:pt x="5040503" y="594359"/>
                </a:lnTo>
                <a:lnTo>
                  <a:pt x="5040503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61864" y="3588384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59"/>
                </a:moveTo>
                <a:lnTo>
                  <a:pt x="720077" y="594359"/>
                </a:lnTo>
                <a:lnTo>
                  <a:pt x="720077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81827" y="3588384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59"/>
                </a:moveTo>
                <a:lnTo>
                  <a:pt x="2664332" y="594359"/>
                </a:lnTo>
                <a:lnTo>
                  <a:pt x="2664332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246" y="41827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61864" y="418274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81827" y="41827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246" y="460946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61864" y="460946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81827" y="460946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34451" y="1561207"/>
            <a:ext cx="4857750" cy="40934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М1. Наличие сотрудников, обученных бережливому производству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М2. Подаются ППУ</a:t>
            </a:r>
            <a:endParaRPr sz="1100" dirty="0">
              <a:latin typeface="Franklin Gothic Book"/>
              <a:cs typeface="Franklin Gothic Book"/>
            </a:endParaRPr>
          </a:p>
          <a:p>
            <a:pPr marL="12700" marR="7620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М3. Все члены рабочих групп по проектам прошли обучение по базовым методам бережливого производства (5С, КМИП, решение проблем, СР)</a:t>
            </a:r>
          </a:p>
          <a:p>
            <a:pPr marL="12700" marR="7620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М4. </a:t>
            </a: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При проведении площадочного обучения соблюдаются требования безопасности, используются СИЗ (при необходимости), участники не мешают производственному процессу</a:t>
            </a:r>
          </a:p>
          <a:p>
            <a:pPr marL="12700" marR="460375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М5. Плакаты   по   бережливому производству   размещены   в   офисных   и   производственных помещениях, в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   зонах   ожидания .  (</a:t>
            </a:r>
          </a:p>
          <a:p>
            <a:pPr marL="12700" marR="460375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М6. Осведомленность   сотрудников   подтверждается   выборочным   (на усмотрение эксперта) опросом в устной форме в ходе ППКО .Пункт   считается   выполненным,   если   сотрудники   дают   правильные ответы в следующем соотношении 3 из 10 опрошенных </a:t>
            </a:r>
          </a:p>
          <a:p>
            <a:pPr marL="12700" marR="460375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М7. Информация о проектных командах размещается на стендах и в новостях предприятия, СМИ региона</a:t>
            </a:r>
          </a:p>
          <a:p>
            <a:pPr marL="12700" marR="460375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М8. В организации  есть  ссылки на сайты и порталы, где размещены   актуальные   материалы   по   БП:   методики,   брошюры, примеры проектов, алгоритм работы с ППУ, контакты  ответственных  сотрудников,  дополнительные  материалы. Есть тематические группы в соцсетях.</a:t>
            </a:r>
          </a:p>
        </p:txBody>
      </p:sp>
      <p:sp>
        <p:nvSpPr>
          <p:cNvPr id="33" name="object 33"/>
          <p:cNvSpPr/>
          <p:nvPr/>
        </p:nvSpPr>
        <p:spPr>
          <a:xfrm>
            <a:off x="251523" y="1729232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1523" y="2161285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9201" y="2514600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1523" y="3161664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1523" y="3594353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6859" y="4267200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1523" y="4672838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1523" y="5512060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70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7811" y="2838157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7811" y="2838157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35600" y="118910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53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971415" y="60746"/>
            <a:ext cx="252095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i="1" spc="15" dirty="0">
                <a:solidFill>
                  <a:srgbClr val="BEBEBE"/>
                </a:solidFill>
                <a:latin typeface="Arial"/>
                <a:cs typeface="Arial"/>
              </a:rPr>
              <a:t>Организация</a:t>
            </a:r>
            <a:r>
              <a:rPr sz="1400" b="1" i="1" spc="15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ДД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ММ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.ГГГГ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328846" y="5607331"/>
            <a:ext cx="7854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3060" algn="l"/>
                <a:tab pos="772160" algn="l"/>
              </a:tabLst>
            </a:pP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r>
              <a:rPr sz="1200" b="1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200" b="1" spc="-5" dirty="0">
                <a:solidFill>
                  <a:srgbClr val="414142"/>
                </a:solidFill>
                <a:latin typeface="Arial"/>
                <a:cs typeface="Arial"/>
              </a:rPr>
              <a:t>_</a:t>
            </a: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89559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30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57044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2452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19175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76859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454374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244344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21858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1182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8934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17905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35657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8">
            <a:extLst>
              <a:ext uri="{FF2B5EF4-FFF2-40B4-BE49-F238E27FC236}">
                <a16:creationId xmlns:a16="http://schemas.microsoft.com/office/drawing/2014/main" xmlns="" id="{6D00C446-EBAA-440C-85B8-79DBB422C44F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21</a:t>
            </a:fld>
            <a:endParaRPr sz="1400" b="1" spc="-10" dirty="0"/>
          </a:p>
        </p:txBody>
      </p:sp>
    </p:spTree>
    <p:extLst>
      <p:ext uri="{BB962C8B-B14F-4D97-AF65-F5344CB8AC3E}">
        <p14:creationId xmlns:p14="http://schemas.microsoft.com/office/powerpoint/2010/main" val="3144598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03172" y="136364"/>
            <a:ext cx="168465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err="1">
                <a:solidFill>
                  <a:srgbClr val="003174"/>
                </a:solidFill>
                <a:latin typeface="Arial"/>
                <a:cs typeface="Arial"/>
              </a:rPr>
              <a:t>Приложе</a:t>
            </a:r>
            <a:r>
              <a:rPr sz="1600" b="1" spc="-20" dirty="0" err="1">
                <a:solidFill>
                  <a:srgbClr val="003174"/>
                </a:solidFill>
                <a:latin typeface="Arial"/>
                <a:cs typeface="Arial"/>
              </a:rPr>
              <a:t>н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ие</a:t>
            </a:r>
            <a:r>
              <a:rPr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1.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2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1" y="271131"/>
            <a:ext cx="6694922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3630" algn="ctr">
              <a:lnSpc>
                <a:spcPct val="100000"/>
              </a:lnSpc>
            </a:pP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</a:t>
            </a:r>
            <a:r>
              <a:rPr sz="2000" b="1" spc="15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2000" b="1" spc="-2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верки</a:t>
            </a:r>
            <a:r>
              <a:rPr sz="2000" b="1" spc="20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</a:t>
            </a:r>
          </a:p>
          <a:p>
            <a:pPr marL="1103630" algn="ctr">
              <a:lnSpc>
                <a:spcPct val="100000"/>
              </a:lnSpc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>
                <a:solidFill>
                  <a:schemeClr val="tx2"/>
                </a:solidFill>
              </a:rPr>
              <a:t>Вовлечение, обучение, мотивация персонала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523" y="1000125"/>
            <a:ext cx="5040630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085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Провер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я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ый</a:t>
            </a:r>
            <a:r>
              <a:rPr sz="1100" spc="-25" dirty="0">
                <a:solidFill>
                  <a:srgbClr val="205868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пара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р: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2429" y="1007025"/>
            <a:ext cx="3346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80" dirty="0">
                <a:solidFill>
                  <a:srgbClr val="27B82E"/>
                </a:solidFill>
                <a:latin typeface="Wingdings"/>
                <a:cs typeface="Wingdings"/>
              </a:rPr>
              <a:t></a:t>
            </a:r>
            <a:r>
              <a:rPr sz="1350" b="1" spc="-37" baseline="18518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600" spc="-15" dirty="0">
                <a:solidFill>
                  <a:srgbClr val="C30C3D"/>
                </a:solidFill>
                <a:latin typeface="Wingdings"/>
                <a:cs typeface="Wingdings"/>
              </a:rPr>
              <a:t>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3665" y="1000125"/>
            <a:ext cx="2916555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Ко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мм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ен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арии: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1246" y="128714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61864" y="128714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81827" y="128714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1246" y="17138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61864" y="17138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81827" y="17138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1246" y="2140585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60"/>
                </a:moveTo>
                <a:lnTo>
                  <a:pt x="5040503" y="594360"/>
                </a:lnTo>
                <a:lnTo>
                  <a:pt x="5040503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61864" y="2140585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60"/>
                </a:moveTo>
                <a:lnTo>
                  <a:pt x="720077" y="594360"/>
                </a:lnTo>
                <a:lnTo>
                  <a:pt x="720077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81827" y="2140585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60"/>
                </a:moveTo>
                <a:lnTo>
                  <a:pt x="2664332" y="594360"/>
                </a:lnTo>
                <a:lnTo>
                  <a:pt x="2664332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1246" y="27349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61864" y="273494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81827" y="27349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1246" y="31616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61864" y="31616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81827" y="31616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1246" y="3588384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59"/>
                </a:moveTo>
                <a:lnTo>
                  <a:pt x="5040503" y="594359"/>
                </a:lnTo>
                <a:lnTo>
                  <a:pt x="5040503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61864" y="3588384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59"/>
                </a:moveTo>
                <a:lnTo>
                  <a:pt x="720077" y="594359"/>
                </a:lnTo>
                <a:lnTo>
                  <a:pt x="720077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81827" y="3588384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59"/>
                </a:moveTo>
                <a:lnTo>
                  <a:pt x="2664332" y="594359"/>
                </a:lnTo>
                <a:lnTo>
                  <a:pt x="2664332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246" y="41827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61864" y="418274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81827" y="41827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246" y="460946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61864" y="460946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81827" y="460946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01078" y="1386971"/>
            <a:ext cx="4857750" cy="4072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М9. Члены рабочих групп по проектам хорошо понимают свою роль в команде проекта.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М10. Есть практика поощрения (морального и/или материального) членов РГ и руководителей проектов.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Р1. ППУ рассматриваются в соответствии с регламентными сроками, но не реже 1 раза в месяц.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Р2. Инициаторам ППУ предоставляется своевременная обратная связь по результатам рассмотрения, но не позднее чем через 1 неделю после принятия решения по ППУ.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Р3.Принятые ППУ реализовываются в соответствии с установленными сроками.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Р4. Ежеквартально проводится анализ по причинам отклонения ППУ, выявляются основные. Проводится дополнительная коммуникация сотрудникам.</a:t>
            </a:r>
          </a:p>
          <a:p>
            <a:pPr marL="12700" marR="7620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Р5. Для вовлечения сотрудников используется обучение на фабриках процессов</a:t>
            </a:r>
          </a:p>
          <a:p>
            <a:pPr marL="12700" marR="7620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Р6. Осведомленность   сотрудников   подтверждается   выборочным   (на усмотрение эксперта) опросом в устной форме в ходе ППКО .Пункт   считается   выполненным,   если   сотрудники   дают   правильные ответы в следующем соотношении 6 из 10 опрошенных </a:t>
            </a:r>
          </a:p>
        </p:txBody>
      </p:sp>
      <p:sp>
        <p:nvSpPr>
          <p:cNvPr id="33" name="object 33"/>
          <p:cNvSpPr/>
          <p:nvPr/>
        </p:nvSpPr>
        <p:spPr>
          <a:xfrm>
            <a:off x="251523" y="1729232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1523" y="2141052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9201" y="2514600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1523" y="3161664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1523" y="3594353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2408" y="4279318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1523" y="4618409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1523" y="5589448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70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7811" y="2838157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7811" y="2838157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35600" y="118910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53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971415" y="60746"/>
            <a:ext cx="252095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i="1" spc="15" dirty="0">
                <a:solidFill>
                  <a:srgbClr val="BEBEBE"/>
                </a:solidFill>
                <a:latin typeface="Arial"/>
                <a:cs typeface="Arial"/>
              </a:rPr>
              <a:t>Организация</a:t>
            </a:r>
            <a:r>
              <a:rPr sz="1400" b="1" i="1" spc="15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ДД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ММ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.ГГГГ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305233" y="5725409"/>
            <a:ext cx="7854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3060" algn="l"/>
                <a:tab pos="772160" algn="l"/>
              </a:tabLst>
            </a:pP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r>
              <a:rPr sz="1200" b="1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200" b="1" spc="-5" dirty="0">
                <a:solidFill>
                  <a:srgbClr val="414142"/>
                </a:solidFill>
                <a:latin typeface="Arial"/>
                <a:cs typeface="Arial"/>
              </a:rPr>
              <a:t>_</a:t>
            </a: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89559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30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57044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2452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19175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76859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454374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244344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21858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1182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8934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17905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35657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8">
            <a:extLst>
              <a:ext uri="{FF2B5EF4-FFF2-40B4-BE49-F238E27FC236}">
                <a16:creationId xmlns:a16="http://schemas.microsoft.com/office/drawing/2014/main" xmlns="" id="{F657E516-8020-487F-A4A3-3DE32A855D6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22</a:t>
            </a:fld>
            <a:endParaRPr sz="1400" b="1" spc="-10" dirty="0"/>
          </a:p>
        </p:txBody>
      </p:sp>
    </p:spTree>
    <p:extLst>
      <p:ext uri="{BB962C8B-B14F-4D97-AF65-F5344CB8AC3E}">
        <p14:creationId xmlns:p14="http://schemas.microsoft.com/office/powerpoint/2010/main" val="60670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03172" y="136364"/>
            <a:ext cx="168465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err="1">
                <a:solidFill>
                  <a:srgbClr val="003174"/>
                </a:solidFill>
                <a:latin typeface="Arial"/>
                <a:cs typeface="Arial"/>
              </a:rPr>
              <a:t>Приложе</a:t>
            </a:r>
            <a:r>
              <a:rPr sz="1600" b="1" spc="-20" dirty="0" err="1">
                <a:solidFill>
                  <a:srgbClr val="003174"/>
                </a:solidFill>
                <a:latin typeface="Arial"/>
                <a:cs typeface="Arial"/>
              </a:rPr>
              <a:t>н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ие</a:t>
            </a:r>
            <a:r>
              <a:rPr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1.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2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1" y="271131"/>
            <a:ext cx="6694922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3630" algn="ctr">
              <a:lnSpc>
                <a:spcPct val="100000"/>
              </a:lnSpc>
            </a:pP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</a:t>
            </a:r>
            <a:r>
              <a:rPr sz="2000" b="1" spc="15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2000" b="1" spc="-2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верки</a:t>
            </a:r>
            <a:r>
              <a:rPr sz="2000" b="1" spc="20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</a:t>
            </a:r>
          </a:p>
          <a:p>
            <a:pPr marL="1103630" algn="ctr">
              <a:lnSpc>
                <a:spcPct val="100000"/>
              </a:lnSpc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>
                <a:solidFill>
                  <a:schemeClr val="tx2"/>
                </a:solidFill>
              </a:rPr>
              <a:t>Вовлечение, обучение, мотивация персонала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523" y="1000125"/>
            <a:ext cx="5040630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085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Провер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я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ый</a:t>
            </a:r>
            <a:r>
              <a:rPr sz="1100" spc="-25" dirty="0">
                <a:solidFill>
                  <a:srgbClr val="205868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пара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р: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2429" y="1007025"/>
            <a:ext cx="3346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80" dirty="0">
                <a:solidFill>
                  <a:srgbClr val="27B82E"/>
                </a:solidFill>
                <a:latin typeface="Wingdings"/>
                <a:cs typeface="Wingdings"/>
              </a:rPr>
              <a:t></a:t>
            </a:r>
            <a:r>
              <a:rPr sz="1350" b="1" spc="-37" baseline="18518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600" spc="-15" dirty="0">
                <a:solidFill>
                  <a:srgbClr val="C30C3D"/>
                </a:solidFill>
                <a:latin typeface="Wingdings"/>
                <a:cs typeface="Wingdings"/>
              </a:rPr>
              <a:t>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3665" y="1000125"/>
            <a:ext cx="2916555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Ко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мм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ен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арии: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1246" y="128714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61864" y="128714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81827" y="128714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1246" y="17138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61864" y="17138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81827" y="17138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1246" y="2140585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60"/>
                </a:moveTo>
                <a:lnTo>
                  <a:pt x="5040503" y="594360"/>
                </a:lnTo>
                <a:lnTo>
                  <a:pt x="5040503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61864" y="2140585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60"/>
                </a:moveTo>
                <a:lnTo>
                  <a:pt x="720077" y="594360"/>
                </a:lnTo>
                <a:lnTo>
                  <a:pt x="720077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81827" y="2140585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60"/>
                </a:moveTo>
                <a:lnTo>
                  <a:pt x="2664332" y="594360"/>
                </a:lnTo>
                <a:lnTo>
                  <a:pt x="2664332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1246" y="27349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61864" y="273494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81827" y="27349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1246" y="31616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61864" y="31616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81827" y="31616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1246" y="3588384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59"/>
                </a:moveTo>
                <a:lnTo>
                  <a:pt x="5040503" y="594359"/>
                </a:lnTo>
                <a:lnTo>
                  <a:pt x="5040503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61864" y="3588384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59"/>
                </a:moveTo>
                <a:lnTo>
                  <a:pt x="720077" y="594359"/>
                </a:lnTo>
                <a:lnTo>
                  <a:pt x="720077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81827" y="3588384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59"/>
                </a:moveTo>
                <a:lnTo>
                  <a:pt x="2664332" y="594359"/>
                </a:lnTo>
                <a:lnTo>
                  <a:pt x="2664332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246" y="41827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61864" y="418274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81827" y="41827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246" y="460946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61864" y="460946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81827" y="460946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9613" y="1308067"/>
            <a:ext cx="4857750" cy="4152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Р7. В организации имеются внутренние тренеры, которые проходят углубленную подготовку по методам и инструментам БП.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Р8. План обучения персонала в организации включает обучение методам и инструментам бережливого производства, в том числе силами внутренних тренеров.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Ф1. План обучения строится на основе матрицы компетенций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Ф2. В перечень компетенций внутренних тренеров входят компетенции по способности обучать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Ф3.Принятые ППУ реализовываются в соответствии с установленными сроками.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Ф4. Проводятся конкурсы по БП: сроки проведения регламентированы, разработан алгоритм подачи и рассмотрения заявок, назначена комиссия, разработаны коммуникационные материалы, награждение победителей проводит ГД . 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Ф5. В организации действует фабрика процессов с не менее чем 3 сценариями по теме созданного образца</a:t>
            </a:r>
          </a:p>
          <a:p>
            <a:pPr marL="12700" marR="7620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Ф6. Осведомленность   сотрудников   подтверждается   выборочным   (на усмотрение эксперта) опросом в устной форме в ходе ППКО .Пункт   считается   выполненным,   если   сотрудники   дают   правильные ответы в следующем соотношении 8 из 10 опрошенных</a:t>
            </a:r>
          </a:p>
        </p:txBody>
      </p:sp>
      <p:sp>
        <p:nvSpPr>
          <p:cNvPr id="33" name="object 33"/>
          <p:cNvSpPr/>
          <p:nvPr/>
        </p:nvSpPr>
        <p:spPr>
          <a:xfrm>
            <a:off x="251523" y="1729232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9559" y="2153244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9201" y="2514600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1523" y="3161664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1523" y="3594353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2408" y="4279318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1523" y="4618409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1523" y="5589448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70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7811" y="2838157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7811" y="2838157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35600" y="118910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53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971415" y="60746"/>
            <a:ext cx="252095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i="1" spc="15" dirty="0">
                <a:solidFill>
                  <a:srgbClr val="BEBEBE"/>
                </a:solidFill>
                <a:latin typeface="Arial"/>
                <a:cs typeface="Arial"/>
              </a:rPr>
              <a:t>Организация</a:t>
            </a:r>
            <a:r>
              <a:rPr sz="1400" b="1" i="1" spc="15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ДД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ММ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.ГГГГ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305233" y="5725409"/>
            <a:ext cx="7854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3060" algn="l"/>
                <a:tab pos="772160" algn="l"/>
              </a:tabLst>
            </a:pP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r>
              <a:rPr sz="1200" b="1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200" b="1" spc="-5" dirty="0">
                <a:solidFill>
                  <a:srgbClr val="414142"/>
                </a:solidFill>
                <a:latin typeface="Arial"/>
                <a:cs typeface="Arial"/>
              </a:rPr>
              <a:t>_</a:t>
            </a: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89559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30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57044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2452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19175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76859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454374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244344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21858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1182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8934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17905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35657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8">
            <a:extLst>
              <a:ext uri="{FF2B5EF4-FFF2-40B4-BE49-F238E27FC236}">
                <a16:creationId xmlns:a16="http://schemas.microsoft.com/office/drawing/2014/main" xmlns="" id="{540992E7-9638-4B5D-BBCE-F2A8E838806D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23</a:t>
            </a:fld>
            <a:endParaRPr sz="1400" b="1" spc="-10" dirty="0"/>
          </a:p>
        </p:txBody>
      </p:sp>
    </p:spTree>
    <p:extLst>
      <p:ext uri="{BB962C8B-B14F-4D97-AF65-F5344CB8AC3E}">
        <p14:creationId xmlns:p14="http://schemas.microsoft.com/office/powerpoint/2010/main" val="1748701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81429" y="116674"/>
            <a:ext cx="6532957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err="1">
                <a:solidFill>
                  <a:srgbClr val="003174"/>
                </a:solidFill>
                <a:latin typeface="Arial"/>
                <a:cs typeface="Arial"/>
              </a:rPr>
              <a:t>Приложе</a:t>
            </a:r>
            <a:r>
              <a:rPr sz="1600" b="1" spc="-20" dirty="0" err="1">
                <a:solidFill>
                  <a:srgbClr val="003174"/>
                </a:solidFill>
                <a:latin typeface="Arial"/>
                <a:cs typeface="Arial"/>
              </a:rPr>
              <a:t>н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ие</a:t>
            </a:r>
            <a:r>
              <a:rPr sz="1600" b="1" spc="2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1.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2</a:t>
            </a:r>
            <a:endParaRPr sz="160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Подс</a:t>
            </a:r>
            <a:r>
              <a:rPr sz="1600" b="1" spc="-20" dirty="0">
                <a:solidFill>
                  <a:srgbClr val="003174"/>
                </a:solidFill>
                <a:latin typeface="Arial"/>
                <a:cs typeface="Arial"/>
              </a:rPr>
              <a:t>ч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ет</a:t>
            </a:r>
            <a:r>
              <a:rPr sz="1600" b="1" spc="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рез</a:t>
            </a:r>
            <a:r>
              <a:rPr sz="1600" b="1" spc="-50" dirty="0">
                <a:solidFill>
                  <a:srgbClr val="003174"/>
                </a:solidFill>
                <a:latin typeface="Arial"/>
                <a:cs typeface="Arial"/>
              </a:rPr>
              <a:t>у</a:t>
            </a:r>
            <a:r>
              <a:rPr sz="1600" b="1" spc="-20" dirty="0">
                <a:solidFill>
                  <a:srgbClr val="003174"/>
                </a:solidFill>
                <a:latin typeface="Arial"/>
                <a:cs typeface="Arial"/>
              </a:rPr>
              <a:t>л</a:t>
            </a:r>
            <a:r>
              <a:rPr sz="1600" b="1" dirty="0">
                <a:solidFill>
                  <a:srgbClr val="003174"/>
                </a:solidFill>
                <a:latin typeface="Arial"/>
                <a:cs typeface="Arial"/>
              </a:rPr>
              <a:t>ь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sz="1600" b="1" spc="-5" dirty="0">
                <a:solidFill>
                  <a:srgbClr val="003174"/>
                </a:solidFill>
                <a:latin typeface="Arial"/>
                <a:cs typeface="Arial"/>
              </a:rPr>
              <a:t>а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sz="1600" b="1" spc="-15" dirty="0">
                <a:solidFill>
                  <a:srgbClr val="003174"/>
                </a:solidFill>
                <a:latin typeface="Arial"/>
                <a:cs typeface="Arial"/>
              </a:rPr>
              <a:t>о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в</a:t>
            </a:r>
            <a:r>
              <a:rPr sz="1600" b="1" spc="4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по</a:t>
            </a:r>
            <a:r>
              <a:rPr sz="1600" b="1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3174"/>
                </a:solidFill>
                <a:latin typeface="Arial"/>
                <a:cs typeface="Arial"/>
              </a:rPr>
              <a:t>направлению</a:t>
            </a:r>
          </a:p>
          <a:p>
            <a:pPr marL="12700" algn="ctr">
              <a:lnSpc>
                <a:spcPct val="100000"/>
              </a:lnSpc>
            </a:pP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«</a:t>
            </a:r>
            <a:r>
              <a:rPr lang="ru-RU" sz="1600" b="1" dirty="0">
                <a:solidFill>
                  <a:schemeClr val="tx2"/>
                </a:solidFill>
              </a:rPr>
              <a:t>Вовлечение, обучение, мотивация персонала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»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2572" y="1066800"/>
            <a:ext cx="8618855" cy="39944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414142"/>
              </a:buClr>
              <a:buFont typeface="Arial"/>
              <a:buAutoNum type="arabicPeriod"/>
              <a:tabLst>
                <a:tab pos="355600" algn="l"/>
              </a:tabLst>
            </a:pP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Галоч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квадрате</a:t>
            </a:r>
            <a:r>
              <a:rPr sz="1600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оз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ает</a:t>
            </a:r>
            <a:r>
              <a:rPr sz="16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выпол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кта</a:t>
            </a:r>
            <a:r>
              <a:rPr sz="1600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ек-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листа</a:t>
            </a:r>
            <a:r>
              <a:rPr sz="1600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b="1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b="1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600" b="1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414142"/>
                </a:solidFill>
                <a:latin typeface="Arial"/>
                <a:cs typeface="Arial"/>
              </a:rPr>
              <a:t>ба</a:t>
            </a:r>
            <a:r>
              <a:rPr sz="1600" b="1" spc="-3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600" b="1" spc="-2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 marL="355600" marR="8890" indent="-342900">
              <a:lnSpc>
                <a:spcPct val="110000"/>
              </a:lnSpc>
              <a:spcBef>
                <a:spcPts val="1065"/>
              </a:spcBef>
              <a:buClr>
                <a:srgbClr val="414142"/>
              </a:buClr>
              <a:buFont typeface="Arial"/>
              <a:buAutoNum type="arabicPeriod"/>
              <a:tabLst>
                <a:tab pos="355600" algn="l"/>
              </a:tabLst>
            </a:pP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ыпол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ие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9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9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бло</a:t>
            </a:r>
            <a:r>
              <a:rPr sz="1600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2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(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местный, региональный, федеральный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)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204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8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%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2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ра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чи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ает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я как отношен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600" spc="-3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-25" dirty="0">
                <a:solidFill>
                  <a:srgbClr val="414142"/>
                </a:solidFill>
                <a:latin typeface="Arial"/>
                <a:cs typeface="Arial"/>
              </a:rPr>
              <a:t>мм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600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выпол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ых</a:t>
            </a:r>
            <a:r>
              <a:rPr sz="1600" spc="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3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ктов</a:t>
            </a:r>
            <a:r>
              <a:rPr sz="1600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6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об</a:t>
            </a:r>
            <a:r>
              <a:rPr sz="1600" spc="-25" dirty="0">
                <a:solidFill>
                  <a:srgbClr val="414142"/>
                </a:solidFill>
                <a:latin typeface="Arial"/>
                <a:cs typeface="Arial"/>
              </a:rPr>
              <a:t>щ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количест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3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ктов</a:t>
            </a:r>
            <a:r>
              <a:rPr sz="1600" spc="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5" dirty="0" err="1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блок</a:t>
            </a:r>
            <a:r>
              <a:rPr sz="1600" spc="-30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lang="ru-RU" sz="1600" spc="-30" dirty="0">
                <a:solidFill>
                  <a:srgbClr val="414142"/>
                </a:solidFill>
                <a:latin typeface="Arial"/>
                <a:cs typeface="Arial"/>
              </a:rPr>
              <a:t> (М,Р,Ф) </a:t>
            </a:r>
            <a:r>
              <a:rPr lang="ru-RU" sz="1600" spc="-15" dirty="0">
                <a:solidFill>
                  <a:srgbClr val="414142"/>
                </a:solidFill>
                <a:latin typeface="Arial"/>
                <a:cs typeface="Arial"/>
              </a:rPr>
              <a:t>(10,8,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6</a:t>
            </a:r>
            <a:r>
              <a:rPr lang="ru-RU" sz="1600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шт</a:t>
            </a:r>
            <a:r>
              <a:rPr lang="ru-RU" sz="16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lang="ru-RU" sz="1600" spc="-15" dirty="0">
                <a:solidFill>
                  <a:srgbClr val="414142"/>
                </a:solidFill>
                <a:latin typeface="Arial"/>
                <a:cs typeface="Arial"/>
              </a:rPr>
              <a:t>)</a:t>
            </a:r>
            <a:r>
              <a:rPr lang="ru-RU" sz="16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500"/>
              </a:spcBef>
            </a:pP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априм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ер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:</a:t>
            </a:r>
            <a:r>
              <a:rPr sz="1400" b="1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из</a:t>
            </a:r>
            <a:r>
              <a:rPr sz="1400" b="1" spc="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400" b="1" dirty="0">
                <a:solidFill>
                  <a:srgbClr val="414142"/>
                </a:solidFill>
                <a:latin typeface="Arial"/>
                <a:cs typeface="Arial"/>
              </a:rPr>
              <a:t>10</a:t>
            </a:r>
            <a:r>
              <a:rPr sz="1400" b="1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400" b="1" spc="-4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spc="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400" b="1" spc="6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400" b="1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400" b="1" spc="-1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2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spc="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«</a:t>
            </a:r>
            <a:r>
              <a:rPr lang="ru-RU" sz="1400" b="1" spc="-5" dirty="0">
                <a:solidFill>
                  <a:srgbClr val="414142"/>
                </a:solidFill>
                <a:latin typeface="Arial"/>
                <a:cs typeface="Arial"/>
              </a:rPr>
              <a:t>местный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»</a:t>
            </a:r>
            <a:r>
              <a:rPr sz="1400" b="1" spc="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вып</a:t>
            </a:r>
            <a:r>
              <a:rPr sz="1400" b="1" spc="-1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лнено</a:t>
            </a:r>
            <a:r>
              <a:rPr sz="1400" b="1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400" b="1" spc="-15" dirty="0">
                <a:solidFill>
                  <a:srgbClr val="414142"/>
                </a:solidFill>
                <a:latin typeface="Arial"/>
                <a:cs typeface="Arial"/>
              </a:rPr>
              <a:t>6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400" b="1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400" b="1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ачит</a:t>
            </a:r>
            <a:r>
              <a:rPr sz="1400" b="1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вып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лнен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spc="5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400" b="1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endParaRPr sz="14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170"/>
              </a:spcBef>
            </a:pP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«</a:t>
            </a:r>
            <a:r>
              <a:rPr lang="ru-RU" sz="1400" b="1" spc="-10" dirty="0">
                <a:solidFill>
                  <a:srgbClr val="414142"/>
                </a:solidFill>
                <a:latin typeface="Arial"/>
                <a:cs typeface="Arial"/>
              </a:rPr>
              <a:t>местный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»</a:t>
            </a:r>
            <a:r>
              <a:rPr sz="1400" b="1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=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400" b="1" spc="-5" dirty="0">
                <a:solidFill>
                  <a:srgbClr val="414142"/>
                </a:solidFill>
                <a:latin typeface="Arial"/>
                <a:cs typeface="Arial"/>
              </a:rPr>
              <a:t>6</a:t>
            </a:r>
            <a:r>
              <a:rPr sz="1400" b="1" spc="5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lang="ru-RU" sz="1400" b="1" dirty="0">
                <a:solidFill>
                  <a:srgbClr val="414142"/>
                </a:solidFill>
                <a:latin typeface="Arial"/>
                <a:cs typeface="Arial"/>
              </a:rPr>
              <a:t>10</a:t>
            </a:r>
            <a:r>
              <a:rPr sz="1400" b="1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*</a:t>
            </a:r>
            <a:r>
              <a:rPr sz="1400" b="1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100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%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=</a:t>
            </a:r>
            <a:r>
              <a:rPr sz="1400" b="1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400" b="1" spc="-5" dirty="0">
                <a:solidFill>
                  <a:srgbClr val="414142"/>
                </a:solidFill>
                <a:latin typeface="Arial"/>
                <a:cs typeface="Arial"/>
              </a:rPr>
              <a:t>60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%</a:t>
            </a:r>
            <a:endParaRPr sz="1400" dirty="0">
              <a:latin typeface="Arial"/>
              <a:cs typeface="Arial"/>
            </a:endParaRPr>
          </a:p>
          <a:p>
            <a:pPr marL="192405" marR="6985">
              <a:lnSpc>
                <a:spcPct val="110000"/>
              </a:lnSpc>
              <a:spcBef>
                <a:spcPts val="300"/>
              </a:spcBef>
            </a:pP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ып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лнение</a:t>
            </a:r>
            <a:r>
              <a:rPr sz="1400" b="1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400" b="1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ло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менее</a:t>
            </a:r>
            <a:r>
              <a:rPr sz="1400" b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5</a:t>
            </a:r>
            <a:r>
              <a:rPr sz="1400" b="1" spc="20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%</a:t>
            </a:r>
            <a:r>
              <a:rPr sz="14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ЛЯЕ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СЯ</a:t>
            </a:r>
            <a:r>
              <a:rPr sz="1400" b="1" spc="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ТС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400" b="1" spc="5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1400" b="1" spc="-30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400" b="1" spc="15" dirty="0">
                <a:solidFill>
                  <a:srgbClr val="FF0000"/>
                </a:solidFill>
                <a:latin typeface="Arial"/>
                <a:cs typeface="Arial"/>
              </a:rPr>
              <a:t>Ю</a:t>
            </a:r>
            <a:r>
              <a:rPr sz="1400" b="1" spc="-15" dirty="0">
                <a:solidFill>
                  <a:srgbClr val="FF0000"/>
                </a:solidFill>
                <a:latin typeface="Arial"/>
                <a:cs typeface="Arial"/>
              </a:rPr>
              <a:t>Щ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400" b="1" spc="15" dirty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!</a:t>
            </a:r>
            <a:r>
              <a:rPr sz="14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личес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во</a:t>
            </a:r>
            <a:r>
              <a:rPr sz="1400" b="1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400" b="1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400" b="1" spc="-1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2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spc="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плюс</a:t>
            </a:r>
            <a:r>
              <a:rPr sz="1400" b="1" spc="-50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spc="-20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ся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при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 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цен</a:t>
            </a:r>
            <a:r>
              <a:rPr sz="1400" b="1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всего</a:t>
            </a:r>
            <a:r>
              <a:rPr sz="1400" b="1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400" b="1" spc="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авл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ния.</a:t>
            </a:r>
            <a:endParaRPr sz="1400" dirty="0">
              <a:latin typeface="Arial"/>
              <a:cs typeface="Arial"/>
            </a:endParaRPr>
          </a:p>
          <a:p>
            <a:pPr marL="355600" marR="8890" indent="-342900">
              <a:lnSpc>
                <a:spcPct val="110000"/>
              </a:lnSpc>
              <a:spcBef>
                <a:spcPts val="1035"/>
              </a:spcBef>
              <a:buClr>
                <a:srgbClr val="414142"/>
              </a:buClr>
              <a:buFont typeface="Arial"/>
              <a:buAutoNum type="arabicPeriod" startAt="3"/>
              <a:tabLst>
                <a:tab pos="355600" algn="l"/>
                <a:tab pos="1762125" algn="l"/>
                <a:tab pos="2205990" algn="l"/>
                <a:tab pos="2888615" algn="l"/>
                <a:tab pos="3798570" algn="l"/>
                <a:tab pos="5546725" algn="l"/>
                <a:tab pos="6057265" algn="l"/>
                <a:tab pos="7327265" algn="l"/>
                <a:tab pos="8177530" algn="l"/>
              </a:tabLst>
            </a:pP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ыпол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ие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	п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бло</a:t>
            </a:r>
            <a:r>
              <a:rPr sz="1600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у «региональный» подразумевает 100% выполнение по блоку «местный», по блоку «федеральный» подразумевает 100% выполнение по блокам «местный» и «региональный»</a:t>
            </a:r>
            <a:r>
              <a:rPr lang="ru-RU" sz="1600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 marL="187960" marR="9525">
              <a:lnSpc>
                <a:spcPct val="110200"/>
              </a:lnSpc>
              <a:spcBef>
                <a:spcPts val="965"/>
              </a:spcBef>
              <a:tabLst>
                <a:tab pos="1510665" algn="l"/>
                <a:tab pos="2473960" algn="l"/>
                <a:tab pos="3392804" algn="l"/>
                <a:tab pos="4109720" algn="l"/>
                <a:tab pos="4476750" algn="l"/>
                <a:tab pos="5888355" algn="l"/>
                <a:tab pos="6456680" algn="l"/>
                <a:tab pos="7636509" algn="l"/>
                <a:tab pos="8383270" algn="l"/>
              </a:tabLst>
            </a:pPr>
            <a:r>
              <a:rPr lang="ru-RU" sz="1400" b="1" dirty="0">
                <a:solidFill>
                  <a:srgbClr val="414142"/>
                </a:solidFill>
                <a:latin typeface="Arial"/>
                <a:cs typeface="Arial"/>
              </a:rPr>
              <a:t>Организация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	п</a:t>
            </a:r>
            <a:r>
              <a:rPr sz="1400" b="1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5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ча</a:t>
            </a:r>
            <a:r>
              <a:rPr sz="1400" b="1" spc="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т	зе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еный	с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400" b="1" spc="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400" b="1" spc="-4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с	по	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400" b="1" spc="-5" dirty="0" err="1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400" b="1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авл</a:t>
            </a:r>
            <a:r>
              <a:rPr sz="1400" b="1" spc="-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ни</a:t>
            </a:r>
            <a:r>
              <a:rPr sz="1400" b="1" spc="-15" dirty="0" err="1">
                <a:solidFill>
                  <a:srgbClr val="414142"/>
                </a:solidFill>
                <a:latin typeface="Arial"/>
                <a:cs typeface="Arial"/>
              </a:rPr>
              <a:t>ю</a:t>
            </a:r>
            <a:r>
              <a:rPr lang="ru-RU" sz="1400" b="1" spc="-15" dirty="0">
                <a:solidFill>
                  <a:srgbClr val="414142"/>
                </a:solidFill>
                <a:latin typeface="Arial"/>
                <a:cs typeface="Arial"/>
              </a:rPr>
              <a:t> на уровне «местный», «региональный» или федеральный»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,	</a:t>
            </a:r>
            <a:r>
              <a:rPr sz="1400" b="1" spc="-1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сли</a:t>
            </a:r>
            <a:r>
              <a:rPr lang="ru-RU" sz="1400" b="1" dirty="0">
                <a:solidFill>
                  <a:srgbClr val="414142"/>
                </a:solidFill>
                <a:latin typeface="Arial"/>
                <a:cs typeface="Arial"/>
              </a:rPr>
              <a:t> выполнение на соответствующем уровне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не</a:t>
            </a:r>
            <a:r>
              <a:rPr sz="1400" b="1" spc="-2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менее</a:t>
            </a:r>
            <a:r>
              <a:rPr sz="1400" b="1" spc="-2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00AF50"/>
                </a:solidFill>
                <a:latin typeface="Arial"/>
                <a:cs typeface="Arial"/>
              </a:rPr>
              <a:t>чем</a:t>
            </a:r>
            <a:r>
              <a:rPr sz="1400" b="1" spc="-1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80</a:t>
            </a:r>
            <a:r>
              <a:rPr sz="1400" b="1" spc="-65" dirty="0">
                <a:solidFill>
                  <a:srgbClr val="00AF50"/>
                </a:solidFill>
                <a:latin typeface="Arial"/>
                <a:cs typeface="Arial"/>
              </a:rPr>
              <a:t>%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2572" y="4747516"/>
            <a:ext cx="2037714" cy="314325"/>
          </a:xfrm>
          <a:custGeom>
            <a:avLst/>
            <a:gdLst/>
            <a:ahLst/>
            <a:cxnLst/>
            <a:rect l="l" t="t" r="r" b="b"/>
            <a:pathLst>
              <a:path w="2037715" h="314325">
                <a:moveTo>
                  <a:pt x="0" y="157226"/>
                </a:moveTo>
                <a:lnTo>
                  <a:pt x="29604" y="119431"/>
                </a:lnTo>
                <a:lnTo>
                  <a:pt x="80051" y="96012"/>
                </a:lnTo>
                <a:lnTo>
                  <a:pt x="152621" y="74390"/>
                </a:lnTo>
                <a:lnTo>
                  <a:pt x="196547" y="64355"/>
                </a:lnTo>
                <a:lnTo>
                  <a:pt x="245217" y="54890"/>
                </a:lnTo>
                <a:lnTo>
                  <a:pt x="298370" y="46037"/>
                </a:lnTo>
                <a:lnTo>
                  <a:pt x="355744" y="37835"/>
                </a:lnTo>
                <a:lnTo>
                  <a:pt x="417076" y="30325"/>
                </a:lnTo>
                <a:lnTo>
                  <a:pt x="482104" y="23547"/>
                </a:lnTo>
                <a:lnTo>
                  <a:pt x="550567" y="17542"/>
                </a:lnTo>
                <a:lnTo>
                  <a:pt x="622202" y="12350"/>
                </a:lnTo>
                <a:lnTo>
                  <a:pt x="696748" y="8012"/>
                </a:lnTo>
                <a:lnTo>
                  <a:pt x="773942" y="4567"/>
                </a:lnTo>
                <a:lnTo>
                  <a:pt x="853522" y="2056"/>
                </a:lnTo>
                <a:lnTo>
                  <a:pt x="935227" y="520"/>
                </a:lnTo>
                <a:lnTo>
                  <a:pt x="1018794" y="0"/>
                </a:lnTo>
                <a:lnTo>
                  <a:pt x="1102361" y="520"/>
                </a:lnTo>
                <a:lnTo>
                  <a:pt x="1184068" y="2056"/>
                </a:lnTo>
                <a:lnTo>
                  <a:pt x="1263653" y="4567"/>
                </a:lnTo>
                <a:lnTo>
                  <a:pt x="1340852" y="8012"/>
                </a:lnTo>
                <a:lnTo>
                  <a:pt x="1415405" y="12350"/>
                </a:lnTo>
                <a:lnTo>
                  <a:pt x="1487047" y="17542"/>
                </a:lnTo>
                <a:lnTo>
                  <a:pt x="1555519" y="23547"/>
                </a:lnTo>
                <a:lnTo>
                  <a:pt x="1620556" y="30325"/>
                </a:lnTo>
                <a:lnTo>
                  <a:pt x="1681897" y="37835"/>
                </a:lnTo>
                <a:lnTo>
                  <a:pt x="1739280" y="46037"/>
                </a:lnTo>
                <a:lnTo>
                  <a:pt x="1792443" y="54890"/>
                </a:lnTo>
                <a:lnTo>
                  <a:pt x="1841123" y="64355"/>
                </a:lnTo>
                <a:lnTo>
                  <a:pt x="1885057" y="74390"/>
                </a:lnTo>
                <a:lnTo>
                  <a:pt x="1923985" y="84956"/>
                </a:lnTo>
                <a:lnTo>
                  <a:pt x="1985769" y="107517"/>
                </a:lnTo>
                <a:lnTo>
                  <a:pt x="2024379" y="131714"/>
                </a:lnTo>
                <a:lnTo>
                  <a:pt x="2037714" y="157226"/>
                </a:lnTo>
                <a:lnTo>
                  <a:pt x="2034337" y="170107"/>
                </a:lnTo>
                <a:lnTo>
                  <a:pt x="2024379" y="182702"/>
                </a:lnTo>
                <a:lnTo>
                  <a:pt x="1985769" y="206872"/>
                </a:lnTo>
                <a:lnTo>
                  <a:pt x="1923985" y="229412"/>
                </a:lnTo>
                <a:lnTo>
                  <a:pt x="1885057" y="239969"/>
                </a:lnTo>
                <a:lnTo>
                  <a:pt x="1841123" y="249996"/>
                </a:lnTo>
                <a:lnTo>
                  <a:pt x="1792443" y="259455"/>
                </a:lnTo>
                <a:lnTo>
                  <a:pt x="1739280" y="268303"/>
                </a:lnTo>
                <a:lnTo>
                  <a:pt x="1681897" y="276500"/>
                </a:lnTo>
                <a:lnTo>
                  <a:pt x="1620556" y="284007"/>
                </a:lnTo>
                <a:lnTo>
                  <a:pt x="1555519" y="290782"/>
                </a:lnTo>
                <a:lnTo>
                  <a:pt x="1487047" y="296785"/>
                </a:lnTo>
                <a:lnTo>
                  <a:pt x="1415405" y="301976"/>
                </a:lnTo>
                <a:lnTo>
                  <a:pt x="1340852" y="306313"/>
                </a:lnTo>
                <a:lnTo>
                  <a:pt x="1263653" y="309758"/>
                </a:lnTo>
                <a:lnTo>
                  <a:pt x="1184068" y="312268"/>
                </a:lnTo>
                <a:lnTo>
                  <a:pt x="1102361" y="313804"/>
                </a:lnTo>
                <a:lnTo>
                  <a:pt x="1018794" y="314325"/>
                </a:lnTo>
                <a:lnTo>
                  <a:pt x="935227" y="313804"/>
                </a:lnTo>
                <a:lnTo>
                  <a:pt x="853522" y="312268"/>
                </a:lnTo>
                <a:lnTo>
                  <a:pt x="773942" y="309758"/>
                </a:lnTo>
                <a:lnTo>
                  <a:pt x="696748" y="306313"/>
                </a:lnTo>
                <a:lnTo>
                  <a:pt x="622202" y="301976"/>
                </a:lnTo>
                <a:lnTo>
                  <a:pt x="550567" y="296785"/>
                </a:lnTo>
                <a:lnTo>
                  <a:pt x="482104" y="290782"/>
                </a:lnTo>
                <a:lnTo>
                  <a:pt x="417076" y="284007"/>
                </a:lnTo>
                <a:lnTo>
                  <a:pt x="355744" y="276500"/>
                </a:lnTo>
                <a:lnTo>
                  <a:pt x="298370" y="268303"/>
                </a:lnTo>
                <a:lnTo>
                  <a:pt x="245217" y="259455"/>
                </a:lnTo>
                <a:lnTo>
                  <a:pt x="196547" y="249996"/>
                </a:lnTo>
                <a:lnTo>
                  <a:pt x="152621" y="239969"/>
                </a:lnTo>
                <a:lnTo>
                  <a:pt x="113702" y="229412"/>
                </a:lnTo>
                <a:lnTo>
                  <a:pt x="51931" y="206872"/>
                </a:lnTo>
                <a:lnTo>
                  <a:pt x="13332" y="182702"/>
                </a:lnTo>
                <a:lnTo>
                  <a:pt x="0" y="157226"/>
                </a:lnTo>
                <a:close/>
              </a:path>
            </a:pathLst>
          </a:custGeom>
          <a:ln w="38100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xmlns="" id="{70A13F67-30D0-48CB-9674-EEA248F7402B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24</a:t>
            </a:fld>
            <a:endParaRPr sz="1400" b="1" spc="-10" dirty="0"/>
          </a:p>
        </p:txBody>
      </p:sp>
    </p:spTree>
    <p:extLst>
      <p:ext uri="{BB962C8B-B14F-4D97-AF65-F5344CB8AC3E}">
        <p14:creationId xmlns:p14="http://schemas.microsoft.com/office/powerpoint/2010/main" val="4278883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03172" y="136364"/>
            <a:ext cx="168465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err="1">
                <a:solidFill>
                  <a:srgbClr val="003174"/>
                </a:solidFill>
                <a:latin typeface="Arial"/>
                <a:cs typeface="Arial"/>
              </a:rPr>
              <a:t>Приложе</a:t>
            </a:r>
            <a:r>
              <a:rPr sz="1600" b="1" spc="-20" dirty="0" err="1">
                <a:solidFill>
                  <a:srgbClr val="003174"/>
                </a:solidFill>
                <a:latin typeface="Arial"/>
                <a:cs typeface="Arial"/>
              </a:rPr>
              <a:t>н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ие</a:t>
            </a:r>
            <a:r>
              <a:rPr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1.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3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1" y="271131"/>
            <a:ext cx="6694922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3630" algn="ctr">
              <a:lnSpc>
                <a:spcPct val="100000"/>
              </a:lnSpc>
            </a:pP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</a:t>
            </a:r>
            <a:r>
              <a:rPr sz="2000" b="1" spc="15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2000" b="1" spc="-2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верки</a:t>
            </a:r>
            <a:r>
              <a:rPr sz="2000" b="1" spc="20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</a:t>
            </a:r>
          </a:p>
          <a:p>
            <a:pPr marL="1103630" algn="ctr">
              <a:lnSpc>
                <a:spcPct val="100000"/>
              </a:lnSpc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 err="1">
                <a:solidFill>
                  <a:srgbClr val="003174"/>
                </a:solidFill>
                <a:latin typeface="Arial"/>
                <a:cs typeface="Arial"/>
              </a:rPr>
              <a:t>Тотовность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 к тиражированию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523" y="1000125"/>
            <a:ext cx="5040630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085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Провер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я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ый</a:t>
            </a:r>
            <a:r>
              <a:rPr sz="1100" spc="-25" dirty="0">
                <a:solidFill>
                  <a:srgbClr val="205868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пара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р: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2429" y="1007025"/>
            <a:ext cx="3346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80" dirty="0">
                <a:solidFill>
                  <a:srgbClr val="27B82E"/>
                </a:solidFill>
                <a:latin typeface="Wingdings"/>
                <a:cs typeface="Wingdings"/>
              </a:rPr>
              <a:t></a:t>
            </a:r>
            <a:r>
              <a:rPr sz="1350" b="1" spc="-37" baseline="18518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600" spc="-15" dirty="0">
                <a:solidFill>
                  <a:srgbClr val="C30C3D"/>
                </a:solidFill>
                <a:latin typeface="Wingdings"/>
                <a:cs typeface="Wingdings"/>
              </a:rPr>
              <a:t>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3665" y="1000125"/>
            <a:ext cx="2916555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Ко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мм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ен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арии: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1246" y="128714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61864" y="128714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81827" y="128714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1246" y="17138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61864" y="17138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81827" y="17138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1246" y="2140585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60"/>
                </a:moveTo>
                <a:lnTo>
                  <a:pt x="5040503" y="594360"/>
                </a:lnTo>
                <a:lnTo>
                  <a:pt x="5040503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61864" y="2140585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60"/>
                </a:moveTo>
                <a:lnTo>
                  <a:pt x="720077" y="594360"/>
                </a:lnTo>
                <a:lnTo>
                  <a:pt x="720077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81827" y="2140585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60"/>
                </a:moveTo>
                <a:lnTo>
                  <a:pt x="2664332" y="594360"/>
                </a:lnTo>
                <a:lnTo>
                  <a:pt x="2664332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1246" y="27349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61864" y="2702559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81827" y="27349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1246" y="31616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61864" y="31616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81827" y="31616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1246" y="3588384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59"/>
                </a:moveTo>
                <a:lnTo>
                  <a:pt x="5040503" y="594359"/>
                </a:lnTo>
                <a:lnTo>
                  <a:pt x="5040503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61864" y="3588384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59"/>
                </a:moveTo>
                <a:lnTo>
                  <a:pt x="720077" y="594359"/>
                </a:lnTo>
                <a:lnTo>
                  <a:pt x="720077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81827" y="3588384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59"/>
                </a:moveTo>
                <a:lnTo>
                  <a:pt x="2664332" y="594359"/>
                </a:lnTo>
                <a:lnTo>
                  <a:pt x="2664332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246" y="41827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61864" y="418274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81827" y="41827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246" y="460946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61864" y="460946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81827" y="460946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93454" y="1346739"/>
            <a:ext cx="4857750" cy="355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М1. Реализованным проектам обеспечено информационное сопровождение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М2.Отдельные находки проектов по улучшениям внедряются в других процессах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М3. В организации процессы образца  пригодны к тиражу (типизированы и стандартизованы)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М4. Есть сотрудник, который может провести беседу по передаче лучшего опыта образца.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М5. В пакет методических материалов по лучшему опыту образца включены материалы, описывающие проекты от составления карточки до финальной презентации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М6. В пакет методических материалов входят стандарты, регламенты и т.д., разработанные по результатам проектов образца.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М7. Есть видео- и фотоматериалы, иллюстрирующие лучшие практики образца.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М8. Есть успешная практика передачи опыта в другие организации</a:t>
            </a:r>
          </a:p>
        </p:txBody>
      </p:sp>
      <p:sp>
        <p:nvSpPr>
          <p:cNvPr id="33" name="object 33"/>
          <p:cNvSpPr/>
          <p:nvPr/>
        </p:nvSpPr>
        <p:spPr>
          <a:xfrm>
            <a:off x="251523" y="1729232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1523" y="2161285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9201" y="2514600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2470" y="2953384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8125" y="3453091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1523" y="4181347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1523" y="4672838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2470" y="5334000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70" y="0"/>
                </a:ln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7811" y="2838157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7811" y="2728082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35600" y="118910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53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971415" y="60746"/>
            <a:ext cx="252095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i="1" spc="15" dirty="0">
                <a:solidFill>
                  <a:srgbClr val="BEBEBE"/>
                </a:solidFill>
                <a:latin typeface="Arial"/>
                <a:cs typeface="Arial"/>
              </a:rPr>
              <a:t>Организация</a:t>
            </a:r>
            <a:r>
              <a:rPr sz="1400" b="1" i="1" spc="15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ДД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ММ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.ГГГГ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328846" y="5607331"/>
            <a:ext cx="7854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3060" algn="l"/>
                <a:tab pos="772160" algn="l"/>
              </a:tabLst>
            </a:pP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r>
              <a:rPr sz="1200" b="1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200" b="1" spc="-5" dirty="0">
                <a:solidFill>
                  <a:srgbClr val="414142"/>
                </a:solidFill>
                <a:latin typeface="Arial"/>
                <a:cs typeface="Arial"/>
              </a:rPr>
              <a:t>_</a:t>
            </a: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89559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30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57044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2452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19175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76859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454374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244344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21858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1182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8934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17905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35657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8">
            <a:extLst>
              <a:ext uri="{FF2B5EF4-FFF2-40B4-BE49-F238E27FC236}">
                <a16:creationId xmlns:a16="http://schemas.microsoft.com/office/drawing/2014/main" xmlns="" id="{2C90117A-0578-44D0-8F82-3B034E8F588B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25</a:t>
            </a:fld>
            <a:endParaRPr sz="1400" b="1" spc="-10" dirty="0"/>
          </a:p>
        </p:txBody>
      </p:sp>
    </p:spTree>
    <p:extLst>
      <p:ext uri="{BB962C8B-B14F-4D97-AF65-F5344CB8AC3E}">
        <p14:creationId xmlns:p14="http://schemas.microsoft.com/office/powerpoint/2010/main" val="2322306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03172" y="136364"/>
            <a:ext cx="168465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err="1">
                <a:solidFill>
                  <a:srgbClr val="003174"/>
                </a:solidFill>
                <a:latin typeface="Arial"/>
                <a:cs typeface="Arial"/>
              </a:rPr>
              <a:t>Приложе</a:t>
            </a:r>
            <a:r>
              <a:rPr sz="1600" b="1" spc="-20" dirty="0" err="1">
                <a:solidFill>
                  <a:srgbClr val="003174"/>
                </a:solidFill>
                <a:latin typeface="Arial"/>
                <a:cs typeface="Arial"/>
              </a:rPr>
              <a:t>н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ие</a:t>
            </a:r>
            <a:r>
              <a:rPr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1.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3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1" y="271131"/>
            <a:ext cx="6694922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3630" algn="ctr">
              <a:lnSpc>
                <a:spcPct val="100000"/>
              </a:lnSpc>
            </a:pP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</a:t>
            </a:r>
            <a:r>
              <a:rPr sz="2000" b="1" spc="15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2000" b="1" spc="-2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верки</a:t>
            </a:r>
            <a:r>
              <a:rPr sz="2000" b="1" spc="20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</a:t>
            </a:r>
          </a:p>
          <a:p>
            <a:pPr marL="1103630" algn="ctr">
              <a:lnSpc>
                <a:spcPct val="100000"/>
              </a:lnSpc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 err="1">
                <a:solidFill>
                  <a:srgbClr val="003174"/>
                </a:solidFill>
                <a:latin typeface="Arial"/>
                <a:cs typeface="Arial"/>
              </a:rPr>
              <a:t>Тотовность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 к тиражированию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523" y="1000125"/>
            <a:ext cx="5040630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085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Провер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я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ый</a:t>
            </a:r>
            <a:r>
              <a:rPr sz="1100" spc="-25" dirty="0">
                <a:solidFill>
                  <a:srgbClr val="205868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пара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р: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2429" y="1007025"/>
            <a:ext cx="3346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80" dirty="0">
                <a:solidFill>
                  <a:srgbClr val="27B82E"/>
                </a:solidFill>
                <a:latin typeface="Wingdings"/>
                <a:cs typeface="Wingdings"/>
              </a:rPr>
              <a:t></a:t>
            </a:r>
            <a:r>
              <a:rPr sz="1350" b="1" spc="-37" baseline="18518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600" spc="-15" dirty="0">
                <a:solidFill>
                  <a:srgbClr val="C30C3D"/>
                </a:solidFill>
                <a:latin typeface="Wingdings"/>
                <a:cs typeface="Wingdings"/>
              </a:rPr>
              <a:t>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3665" y="1000125"/>
            <a:ext cx="2916555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Ко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мм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ен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арии: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1246" y="128714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61864" y="128714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81827" y="128714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1246" y="17138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61864" y="17138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81827" y="17138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1246" y="2140585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60"/>
                </a:moveTo>
                <a:lnTo>
                  <a:pt x="5040503" y="594360"/>
                </a:lnTo>
                <a:lnTo>
                  <a:pt x="5040503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61864" y="2140585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60"/>
                </a:moveTo>
                <a:lnTo>
                  <a:pt x="720077" y="594360"/>
                </a:lnTo>
                <a:lnTo>
                  <a:pt x="720077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81827" y="2140585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60"/>
                </a:moveTo>
                <a:lnTo>
                  <a:pt x="2664332" y="594360"/>
                </a:lnTo>
                <a:lnTo>
                  <a:pt x="2664332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1246" y="27349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61864" y="2702559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81827" y="27349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1246" y="31616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61864" y="31616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81827" y="31616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1246" y="3588384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59"/>
                </a:moveTo>
                <a:lnTo>
                  <a:pt x="5040503" y="594359"/>
                </a:lnTo>
                <a:lnTo>
                  <a:pt x="5040503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61864" y="3588384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59"/>
                </a:moveTo>
                <a:lnTo>
                  <a:pt x="720077" y="594359"/>
                </a:lnTo>
                <a:lnTo>
                  <a:pt x="720077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81827" y="3588384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59"/>
                </a:moveTo>
                <a:lnTo>
                  <a:pt x="2664332" y="594359"/>
                </a:lnTo>
                <a:lnTo>
                  <a:pt x="2664332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246" y="41827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61864" y="418274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81827" y="41827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246" y="460946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61864" y="460946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81827" y="460946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98129" y="1401469"/>
            <a:ext cx="4857750" cy="3644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0"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Р1. Регулярно проводится процедура «ярмарка ежей» (обмен проблемами в типовых процессах с совместной генерацией улучшений)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Р2.Есть устоявшаяся практика распространения опыта внутри организации</a:t>
            </a:r>
          </a:p>
          <a:p>
            <a:pPr marL="12700" marR="460375">
              <a:lnSpc>
                <a:spcPct val="100000"/>
              </a:lnSpc>
              <a:spcBef>
                <a:spcPts val="720"/>
              </a:spcBef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Р3. </a:t>
            </a:r>
            <a:r>
              <a:rPr lang="ru-RU" sz="1100" dirty="0">
                <a:solidFill>
                  <a:srgbClr val="414142"/>
                </a:solidFill>
                <a:latin typeface="Franklin Gothic Book"/>
                <a:cs typeface="Franklin Gothic Book"/>
              </a:rPr>
              <a:t>Результаты проектов стандартизируются в документах уровня региона в целом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Р4. Есть не менее 3 сотрудников, которые могут провести беседу по передаче лучшего опыта образца.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Р5. Пакет методических материалов по лучшему опыту образца скомплектован на уровне «коробочного» решения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Р6. Достижения в проектах (стандарты) визуализируются и грамотно методически оформляются (в том числе и в виде чек-листов с инструкциями)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Ф1.Организована система обучения тиражу, достижения проектов по улучшениям являются основой для учебных материалов (кейсов, фабрик процессов).</a:t>
            </a:r>
          </a:p>
          <a:p>
            <a:pPr marL="12700" marR="234950">
              <a:lnSpc>
                <a:spcPct val="100000"/>
              </a:lnSpc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Ф2. На базе образца не менее раза в год проводятся региональные или всероссийские конференции по обмену опытом</a:t>
            </a:r>
          </a:p>
        </p:txBody>
      </p:sp>
      <p:sp>
        <p:nvSpPr>
          <p:cNvPr id="33" name="object 33"/>
          <p:cNvSpPr/>
          <p:nvPr/>
        </p:nvSpPr>
        <p:spPr>
          <a:xfrm>
            <a:off x="251523" y="1729232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1523" y="2161285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9201" y="2514600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2470" y="2953384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8125" y="3453091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17656" y="4113613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1523" y="4672838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1523" y="5512060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70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7811" y="2838157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7811" y="2728082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35600" y="118910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53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971415" y="60746"/>
            <a:ext cx="252095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i="1" spc="15" dirty="0">
                <a:solidFill>
                  <a:srgbClr val="BEBEBE"/>
                </a:solidFill>
                <a:latin typeface="Arial"/>
                <a:cs typeface="Arial"/>
              </a:rPr>
              <a:t>Организация</a:t>
            </a:r>
            <a:r>
              <a:rPr sz="1400" b="1" i="1" spc="15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ДД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ММ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.ГГГГ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328846" y="5607331"/>
            <a:ext cx="7854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3060" algn="l"/>
                <a:tab pos="772160" algn="l"/>
              </a:tabLst>
            </a:pP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r>
              <a:rPr sz="1200" b="1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200" b="1" spc="-5" dirty="0">
                <a:solidFill>
                  <a:srgbClr val="414142"/>
                </a:solidFill>
                <a:latin typeface="Arial"/>
                <a:cs typeface="Arial"/>
              </a:rPr>
              <a:t>_</a:t>
            </a: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89559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30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57044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2452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19175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76859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454374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244344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21858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1182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8934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17905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35657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8">
            <a:extLst>
              <a:ext uri="{FF2B5EF4-FFF2-40B4-BE49-F238E27FC236}">
                <a16:creationId xmlns:a16="http://schemas.microsoft.com/office/drawing/2014/main" xmlns="" id="{51E132AD-4C50-408F-93F3-8D0F0ED2E847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26</a:t>
            </a:fld>
            <a:endParaRPr sz="1400" b="1" spc="-10" dirty="0"/>
          </a:p>
        </p:txBody>
      </p:sp>
    </p:spTree>
    <p:extLst>
      <p:ext uri="{BB962C8B-B14F-4D97-AF65-F5344CB8AC3E}">
        <p14:creationId xmlns:p14="http://schemas.microsoft.com/office/powerpoint/2010/main" val="2383437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03172" y="136364"/>
            <a:ext cx="168465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err="1">
                <a:solidFill>
                  <a:srgbClr val="003174"/>
                </a:solidFill>
                <a:latin typeface="Arial"/>
                <a:cs typeface="Arial"/>
              </a:rPr>
              <a:t>Приложе</a:t>
            </a:r>
            <a:r>
              <a:rPr sz="1600" b="1" spc="-20" dirty="0" err="1">
                <a:solidFill>
                  <a:srgbClr val="003174"/>
                </a:solidFill>
                <a:latin typeface="Arial"/>
                <a:cs typeface="Arial"/>
              </a:rPr>
              <a:t>н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ие</a:t>
            </a:r>
            <a:r>
              <a:rPr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1.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3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1" y="271131"/>
            <a:ext cx="6694922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3630" algn="ctr">
              <a:lnSpc>
                <a:spcPct val="100000"/>
              </a:lnSpc>
            </a:pP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000" b="1" spc="-2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</a:t>
            </a:r>
            <a:r>
              <a:rPr sz="2000" b="1" spc="15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5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2000" b="1" spc="-2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2000" b="1" spc="-10" dirty="0" err="1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верки</a:t>
            </a:r>
            <a:r>
              <a:rPr sz="2000" b="1" spc="20" dirty="0">
                <a:solidFill>
                  <a:srgbClr val="0031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</a:t>
            </a:r>
          </a:p>
          <a:p>
            <a:pPr marL="1103630" algn="ctr">
              <a:lnSpc>
                <a:spcPct val="100000"/>
              </a:lnSpc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 err="1">
                <a:solidFill>
                  <a:srgbClr val="003174"/>
                </a:solidFill>
                <a:latin typeface="Arial"/>
                <a:cs typeface="Arial"/>
              </a:rPr>
              <a:t>Тотовность</a:t>
            </a:r>
            <a:r>
              <a:rPr lang="ru-RU" sz="2000" b="1" dirty="0">
                <a:solidFill>
                  <a:srgbClr val="003174"/>
                </a:solidFill>
                <a:latin typeface="Arial"/>
                <a:cs typeface="Arial"/>
              </a:rPr>
              <a:t> к тиражированию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523" y="1000125"/>
            <a:ext cx="5040630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085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Провер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я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ый</a:t>
            </a:r>
            <a:r>
              <a:rPr sz="1100" spc="-25" dirty="0">
                <a:solidFill>
                  <a:srgbClr val="205868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пара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</a:t>
            </a:r>
            <a:r>
              <a:rPr sz="1100" spc="-5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р: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2429" y="1007025"/>
            <a:ext cx="3346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80" dirty="0">
                <a:solidFill>
                  <a:srgbClr val="27B82E"/>
                </a:solidFill>
                <a:latin typeface="Wingdings"/>
                <a:cs typeface="Wingdings"/>
              </a:rPr>
              <a:t></a:t>
            </a:r>
            <a:r>
              <a:rPr sz="1350" b="1" spc="-37" baseline="18518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600" spc="-15" dirty="0">
                <a:solidFill>
                  <a:srgbClr val="C30C3D"/>
                </a:solidFill>
                <a:latin typeface="Wingdings"/>
                <a:cs typeface="Wingdings"/>
              </a:rPr>
              <a:t>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3665" y="1000125"/>
            <a:ext cx="2916555" cy="205740"/>
          </a:xfrm>
          <a:prstGeom prst="rect">
            <a:avLst/>
          </a:prstGeom>
          <a:solidFill>
            <a:srgbClr val="D9D9D9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Ко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мм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ен</a:t>
            </a:r>
            <a:r>
              <a:rPr sz="1100" spc="-10" dirty="0">
                <a:solidFill>
                  <a:srgbClr val="205868"/>
                </a:solidFill>
                <a:latin typeface="Franklin Gothic Book"/>
                <a:cs typeface="Franklin Gothic Book"/>
              </a:rPr>
              <a:t>т</a:t>
            </a:r>
            <a:r>
              <a:rPr sz="1100" dirty="0">
                <a:solidFill>
                  <a:srgbClr val="205868"/>
                </a:solidFill>
                <a:latin typeface="Franklin Gothic Book"/>
                <a:cs typeface="Franklin Gothic Book"/>
              </a:rPr>
              <a:t>арии: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1246" y="128714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61864" y="128714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81827" y="128714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1246" y="17138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61864" y="17138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81827" y="17138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1246" y="2140585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60"/>
                </a:moveTo>
                <a:lnTo>
                  <a:pt x="5040503" y="594360"/>
                </a:lnTo>
                <a:lnTo>
                  <a:pt x="5040503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61864" y="2140585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60"/>
                </a:moveTo>
                <a:lnTo>
                  <a:pt x="720077" y="594360"/>
                </a:lnTo>
                <a:lnTo>
                  <a:pt x="720077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81827" y="2140585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60"/>
                </a:moveTo>
                <a:lnTo>
                  <a:pt x="2664332" y="594360"/>
                </a:lnTo>
                <a:lnTo>
                  <a:pt x="2664332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1246" y="27349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19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61864" y="2702559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19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81827" y="27349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19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1246" y="3161664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20"/>
                </a:moveTo>
                <a:lnTo>
                  <a:pt x="5040503" y="426720"/>
                </a:lnTo>
                <a:lnTo>
                  <a:pt x="5040503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61864" y="3161664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20"/>
                </a:moveTo>
                <a:lnTo>
                  <a:pt x="720077" y="426720"/>
                </a:lnTo>
                <a:lnTo>
                  <a:pt x="720077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81827" y="3161664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20"/>
                </a:moveTo>
                <a:lnTo>
                  <a:pt x="2664332" y="426720"/>
                </a:lnTo>
                <a:lnTo>
                  <a:pt x="2664332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1246" y="3588384"/>
            <a:ext cx="5040630" cy="594360"/>
          </a:xfrm>
          <a:custGeom>
            <a:avLst/>
            <a:gdLst/>
            <a:ahLst/>
            <a:cxnLst/>
            <a:rect l="l" t="t" r="r" b="b"/>
            <a:pathLst>
              <a:path w="5040630" h="594360">
                <a:moveTo>
                  <a:pt x="0" y="594359"/>
                </a:moveTo>
                <a:lnTo>
                  <a:pt x="5040503" y="594359"/>
                </a:lnTo>
                <a:lnTo>
                  <a:pt x="5040503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61864" y="3588384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89" h="594360">
                <a:moveTo>
                  <a:pt x="0" y="594359"/>
                </a:moveTo>
                <a:lnTo>
                  <a:pt x="720077" y="594359"/>
                </a:lnTo>
                <a:lnTo>
                  <a:pt x="720077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81827" y="3588384"/>
            <a:ext cx="2664460" cy="594360"/>
          </a:xfrm>
          <a:custGeom>
            <a:avLst/>
            <a:gdLst/>
            <a:ahLst/>
            <a:cxnLst/>
            <a:rect l="l" t="t" r="r" b="b"/>
            <a:pathLst>
              <a:path w="2664459" h="594360">
                <a:moveTo>
                  <a:pt x="0" y="594359"/>
                </a:moveTo>
                <a:lnTo>
                  <a:pt x="2664332" y="594359"/>
                </a:lnTo>
                <a:lnTo>
                  <a:pt x="2664332" y="0"/>
                </a:lnTo>
                <a:lnTo>
                  <a:pt x="0" y="0"/>
                </a:lnTo>
                <a:lnTo>
                  <a:pt x="0" y="594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246" y="418274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61864" y="418274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81827" y="418274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246" y="4609465"/>
            <a:ext cx="5040630" cy="426720"/>
          </a:xfrm>
          <a:custGeom>
            <a:avLst/>
            <a:gdLst/>
            <a:ahLst/>
            <a:cxnLst/>
            <a:rect l="l" t="t" r="r" b="b"/>
            <a:pathLst>
              <a:path w="5040630" h="426720">
                <a:moveTo>
                  <a:pt x="0" y="426719"/>
                </a:moveTo>
                <a:lnTo>
                  <a:pt x="5040503" y="426719"/>
                </a:lnTo>
                <a:lnTo>
                  <a:pt x="5040503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61864" y="4609465"/>
            <a:ext cx="720090" cy="426720"/>
          </a:xfrm>
          <a:custGeom>
            <a:avLst/>
            <a:gdLst/>
            <a:ahLst/>
            <a:cxnLst/>
            <a:rect l="l" t="t" r="r" b="b"/>
            <a:pathLst>
              <a:path w="720089" h="426720">
                <a:moveTo>
                  <a:pt x="0" y="426719"/>
                </a:moveTo>
                <a:lnTo>
                  <a:pt x="720077" y="426719"/>
                </a:lnTo>
                <a:lnTo>
                  <a:pt x="720077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81827" y="4609465"/>
            <a:ext cx="2664460" cy="426720"/>
          </a:xfrm>
          <a:custGeom>
            <a:avLst/>
            <a:gdLst/>
            <a:ahLst/>
            <a:cxnLst/>
            <a:rect l="l" t="t" r="r" b="b"/>
            <a:pathLst>
              <a:path w="2664459" h="426720">
                <a:moveTo>
                  <a:pt x="0" y="426719"/>
                </a:moveTo>
                <a:lnTo>
                  <a:pt x="2664332" y="426719"/>
                </a:lnTo>
                <a:lnTo>
                  <a:pt x="2664332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98129" y="1401469"/>
            <a:ext cx="4857750" cy="203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0"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Ф3. Создана процедура посещения образца (экскурсии, обучение)</a:t>
            </a:r>
          </a:p>
          <a:p>
            <a:pPr marL="12700" marR="234950"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Ф4. На образце регулярно улучшаются показатели (реализуется практика постоянных улучшений)</a:t>
            </a:r>
          </a:p>
          <a:p>
            <a:pPr marL="12700" marR="234950"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Ф5. По результатам образца написаны научные работы, образец зафиксирован в формате «простых историй»</a:t>
            </a:r>
          </a:p>
          <a:p>
            <a:pPr marL="12700" marR="234950">
              <a:buClr>
                <a:srgbClr val="414142"/>
              </a:buClr>
              <a:tabLst>
                <a:tab pos="163830" algn="l"/>
              </a:tabLst>
            </a:pPr>
            <a:r>
              <a:rPr lang="ru-RU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Ф6. Продемонстрирована способность делиться опытом постановки и реализации целей по </a:t>
            </a:r>
            <a:r>
              <a:rPr lang="en-US" sz="1100" spc="-5" dirty="0">
                <a:solidFill>
                  <a:srgbClr val="414142"/>
                </a:solidFill>
                <a:latin typeface="Franklin Gothic Book"/>
                <a:cs typeface="Franklin Gothic Book"/>
              </a:rPr>
              <a:t>SQDCM(E)</a:t>
            </a: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  <a:p>
            <a:pPr marL="12700" marR="234950">
              <a:buClr>
                <a:srgbClr val="414142"/>
              </a:buClr>
              <a:tabLst>
                <a:tab pos="163830" algn="l"/>
              </a:tabLst>
            </a:pPr>
            <a:endParaRPr lang="ru-RU" sz="1100" spc="-5" dirty="0">
              <a:solidFill>
                <a:srgbClr val="414142"/>
              </a:solidFill>
              <a:latin typeface="Franklin Gothic Book"/>
              <a:cs typeface="Franklin Gothic Book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51523" y="1729232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1523" y="2161285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9201" y="2590800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2470" y="2953384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8125" y="3453091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1523" y="4672838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32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1523" y="5512060"/>
            <a:ext cx="8667750" cy="0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470" y="0"/>
                </a:lnTo>
              </a:path>
            </a:pathLst>
          </a:custGeom>
          <a:ln w="9525">
            <a:solidFill>
              <a:srgbClr val="B3B3B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07811" y="141524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40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07811" y="184984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07811" y="22662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7811" y="2838157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7811" y="2728082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07811" y="3272751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07811" y="378900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07811" y="4353013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607811" y="481478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0" y="179997"/>
                </a:moveTo>
                <a:lnTo>
                  <a:pt x="179997" y="179997"/>
                </a:lnTo>
                <a:lnTo>
                  <a:pt x="179997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35600" y="118910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53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971415" y="60746"/>
            <a:ext cx="252095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i="1" spc="15" dirty="0">
                <a:solidFill>
                  <a:srgbClr val="BEBEBE"/>
                </a:solidFill>
                <a:latin typeface="Arial"/>
                <a:cs typeface="Arial"/>
              </a:rPr>
              <a:t>Организация</a:t>
            </a:r>
            <a:r>
              <a:rPr sz="1400" b="1" i="1" spc="15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ДД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</a:t>
            </a:r>
            <a:r>
              <a:rPr sz="1400" b="1" i="1" spc="-10" dirty="0">
                <a:solidFill>
                  <a:srgbClr val="BEBEBE"/>
                </a:solidFill>
                <a:latin typeface="Arial"/>
                <a:cs typeface="Arial"/>
              </a:rPr>
              <a:t>ММ</a:t>
            </a:r>
            <a:r>
              <a:rPr sz="1400" b="1" i="1" dirty="0">
                <a:solidFill>
                  <a:srgbClr val="BEBEBE"/>
                </a:solidFill>
                <a:latin typeface="Arial"/>
                <a:cs typeface="Arial"/>
              </a:rPr>
              <a:t>.ГГГГ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328846" y="5607331"/>
            <a:ext cx="7854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3060" algn="l"/>
                <a:tab pos="772160" algn="l"/>
              </a:tabLst>
            </a:pP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r>
              <a:rPr sz="1200" b="1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sz="1200" b="1" spc="-5" dirty="0">
                <a:solidFill>
                  <a:srgbClr val="414142"/>
                </a:solidFill>
                <a:latin typeface="Arial"/>
                <a:cs typeface="Arial"/>
              </a:rPr>
              <a:t>_</a:t>
            </a:r>
            <a:r>
              <a:rPr sz="1200" b="1" u="heavy" dirty="0">
                <a:solidFill>
                  <a:srgbClr val="414142"/>
                </a:solidFill>
                <a:latin typeface="Arial"/>
                <a:cs typeface="Arial"/>
              </a:rPr>
              <a:t> 	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89559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30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57044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2452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191758" y="6621326"/>
            <a:ext cx="1751330" cy="0"/>
          </a:xfrm>
          <a:custGeom>
            <a:avLst/>
            <a:gdLst/>
            <a:ahLst/>
            <a:cxnLst/>
            <a:rect l="l" t="t" r="r" b="b"/>
            <a:pathLst>
              <a:path w="1751329">
                <a:moveTo>
                  <a:pt x="0" y="0"/>
                </a:moveTo>
                <a:lnTo>
                  <a:pt x="1751069" y="0"/>
                </a:lnTo>
              </a:path>
            </a:pathLst>
          </a:custGeom>
          <a:ln w="796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76859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454374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244344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21858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1182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8934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179058" y="6637340"/>
            <a:ext cx="400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(Ф</a:t>
            </a:r>
            <a:r>
              <a:rPr sz="1000" i="1" spc="-1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356571" y="6637340"/>
            <a:ext cx="59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7E7E7E"/>
                </a:solidFill>
                <a:latin typeface="Arial"/>
                <a:cs typeface="Arial"/>
              </a:rPr>
              <a:t>(п</a:t>
            </a:r>
            <a:r>
              <a:rPr sz="1000" i="1" spc="-10" dirty="0">
                <a:solidFill>
                  <a:srgbClr val="7E7E7E"/>
                </a:solidFill>
                <a:latin typeface="Arial"/>
                <a:cs typeface="Arial"/>
              </a:rPr>
              <a:t>одпись)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8">
            <a:extLst>
              <a:ext uri="{FF2B5EF4-FFF2-40B4-BE49-F238E27FC236}">
                <a16:creationId xmlns:a16="http://schemas.microsoft.com/office/drawing/2014/main" xmlns="" id="{FB4323C9-7D52-4685-A41B-2F95E688CE69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27</a:t>
            </a:fld>
            <a:endParaRPr sz="1400" b="1" spc="-10" dirty="0"/>
          </a:p>
        </p:txBody>
      </p:sp>
    </p:spTree>
    <p:extLst>
      <p:ext uri="{BB962C8B-B14F-4D97-AF65-F5344CB8AC3E}">
        <p14:creationId xmlns:p14="http://schemas.microsoft.com/office/powerpoint/2010/main" val="2099585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81429" y="116674"/>
            <a:ext cx="6532957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err="1">
                <a:solidFill>
                  <a:srgbClr val="003174"/>
                </a:solidFill>
                <a:latin typeface="Arial"/>
                <a:cs typeface="Arial"/>
              </a:rPr>
              <a:t>Приложе</a:t>
            </a:r>
            <a:r>
              <a:rPr sz="1600" b="1" spc="-20" dirty="0" err="1">
                <a:solidFill>
                  <a:srgbClr val="003174"/>
                </a:solidFill>
                <a:latin typeface="Arial"/>
                <a:cs typeface="Arial"/>
              </a:rPr>
              <a:t>н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ие</a:t>
            </a:r>
            <a:r>
              <a:rPr sz="1600" b="1" spc="2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1.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3</a:t>
            </a:r>
            <a:endParaRPr sz="160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Подс</a:t>
            </a:r>
            <a:r>
              <a:rPr sz="1600" b="1" spc="-20" dirty="0">
                <a:solidFill>
                  <a:srgbClr val="003174"/>
                </a:solidFill>
                <a:latin typeface="Arial"/>
                <a:cs typeface="Arial"/>
              </a:rPr>
              <a:t>ч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ет</a:t>
            </a:r>
            <a:r>
              <a:rPr sz="1600" b="1" spc="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рез</a:t>
            </a:r>
            <a:r>
              <a:rPr sz="1600" b="1" spc="-50" dirty="0">
                <a:solidFill>
                  <a:srgbClr val="003174"/>
                </a:solidFill>
                <a:latin typeface="Arial"/>
                <a:cs typeface="Arial"/>
              </a:rPr>
              <a:t>у</a:t>
            </a:r>
            <a:r>
              <a:rPr sz="1600" b="1" spc="-20" dirty="0">
                <a:solidFill>
                  <a:srgbClr val="003174"/>
                </a:solidFill>
                <a:latin typeface="Arial"/>
                <a:cs typeface="Arial"/>
              </a:rPr>
              <a:t>л</a:t>
            </a:r>
            <a:r>
              <a:rPr sz="1600" b="1" dirty="0">
                <a:solidFill>
                  <a:srgbClr val="003174"/>
                </a:solidFill>
                <a:latin typeface="Arial"/>
                <a:cs typeface="Arial"/>
              </a:rPr>
              <a:t>ь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sz="1600" b="1" spc="-5" dirty="0">
                <a:solidFill>
                  <a:srgbClr val="003174"/>
                </a:solidFill>
                <a:latin typeface="Arial"/>
                <a:cs typeface="Arial"/>
              </a:rPr>
              <a:t>а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sz="1600" b="1" spc="-15" dirty="0">
                <a:solidFill>
                  <a:srgbClr val="003174"/>
                </a:solidFill>
                <a:latin typeface="Arial"/>
                <a:cs typeface="Arial"/>
              </a:rPr>
              <a:t>о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в</a:t>
            </a:r>
            <a:r>
              <a:rPr sz="1600" b="1" spc="45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sz="1600" b="1" spc="-10" dirty="0" err="1">
                <a:solidFill>
                  <a:srgbClr val="003174"/>
                </a:solidFill>
                <a:latin typeface="Arial"/>
                <a:cs typeface="Arial"/>
              </a:rPr>
              <a:t>по</a:t>
            </a:r>
            <a:r>
              <a:rPr sz="1600" b="1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3174"/>
                </a:solidFill>
                <a:latin typeface="Arial"/>
                <a:cs typeface="Arial"/>
              </a:rPr>
              <a:t>направлению</a:t>
            </a:r>
          </a:p>
          <a:p>
            <a:pPr marL="12700" algn="ctr">
              <a:lnSpc>
                <a:spcPct val="100000"/>
              </a:lnSpc>
            </a:pP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«</a:t>
            </a:r>
            <a:r>
              <a:rPr lang="ru-RU" sz="1600" b="1" dirty="0">
                <a:solidFill>
                  <a:srgbClr val="003174"/>
                </a:solidFill>
                <a:latin typeface="Arial"/>
                <a:cs typeface="Arial"/>
              </a:rPr>
              <a:t>Тиражирование</a:t>
            </a:r>
            <a:r>
              <a:rPr sz="1600" b="1" spc="-10" dirty="0">
                <a:solidFill>
                  <a:srgbClr val="003174"/>
                </a:solidFill>
                <a:latin typeface="Arial"/>
                <a:cs typeface="Arial"/>
              </a:rPr>
              <a:t>»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2572" y="1066800"/>
            <a:ext cx="8618855" cy="39944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414142"/>
              </a:buClr>
              <a:buFont typeface="Arial"/>
              <a:buAutoNum type="arabicPeriod"/>
              <a:tabLst>
                <a:tab pos="355600" algn="l"/>
              </a:tabLst>
            </a:pP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Галоч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квадрате</a:t>
            </a:r>
            <a:r>
              <a:rPr sz="1600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оз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ает</a:t>
            </a:r>
            <a:r>
              <a:rPr sz="16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выпол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кта</a:t>
            </a:r>
            <a:r>
              <a:rPr sz="1600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ек-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листа</a:t>
            </a:r>
            <a:r>
              <a:rPr sz="1600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b="1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b="1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600" b="1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414142"/>
                </a:solidFill>
                <a:latin typeface="Arial"/>
                <a:cs typeface="Arial"/>
              </a:rPr>
              <a:t>ба</a:t>
            </a:r>
            <a:r>
              <a:rPr sz="1600" b="1" spc="-3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600" b="1" spc="-2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 marL="355600" marR="8890" indent="-342900">
              <a:lnSpc>
                <a:spcPct val="110000"/>
              </a:lnSpc>
              <a:spcBef>
                <a:spcPts val="1065"/>
              </a:spcBef>
              <a:buClr>
                <a:srgbClr val="414142"/>
              </a:buClr>
              <a:buFont typeface="Arial"/>
              <a:buAutoNum type="arabicPeriod"/>
              <a:tabLst>
                <a:tab pos="355600" algn="l"/>
              </a:tabLst>
            </a:pP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ыпол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ие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9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9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бло</a:t>
            </a:r>
            <a:r>
              <a:rPr sz="1600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2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(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местный, региональный, федеральный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)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204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8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%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2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ра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чи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ает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я как отношен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600" spc="-3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-25" dirty="0">
                <a:solidFill>
                  <a:srgbClr val="414142"/>
                </a:solidFill>
                <a:latin typeface="Arial"/>
                <a:cs typeface="Arial"/>
              </a:rPr>
              <a:t>мм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600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выпол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ых</a:t>
            </a:r>
            <a:r>
              <a:rPr sz="1600" spc="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3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ктов</a:t>
            </a:r>
            <a:r>
              <a:rPr sz="1600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6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об</a:t>
            </a:r>
            <a:r>
              <a:rPr sz="1600" spc="-25" dirty="0">
                <a:solidFill>
                  <a:srgbClr val="414142"/>
                </a:solidFill>
                <a:latin typeface="Arial"/>
                <a:cs typeface="Arial"/>
              </a:rPr>
              <a:t>щ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количест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3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ктов</a:t>
            </a:r>
            <a:r>
              <a:rPr sz="1600" spc="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5" dirty="0" err="1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блок</a:t>
            </a:r>
            <a:r>
              <a:rPr sz="1600" spc="-30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lang="ru-RU" sz="1600" spc="-30" dirty="0">
                <a:solidFill>
                  <a:srgbClr val="414142"/>
                </a:solidFill>
                <a:latin typeface="Arial"/>
                <a:cs typeface="Arial"/>
              </a:rPr>
              <a:t> (М,Р,Ф) </a:t>
            </a:r>
            <a:r>
              <a:rPr lang="ru-RU" sz="1600" spc="-15" dirty="0">
                <a:solidFill>
                  <a:srgbClr val="414142"/>
                </a:solidFill>
                <a:latin typeface="Arial"/>
                <a:cs typeface="Arial"/>
              </a:rPr>
              <a:t>(8,6,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6</a:t>
            </a:r>
            <a:r>
              <a:rPr lang="ru-RU" sz="1600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шт</a:t>
            </a:r>
            <a:r>
              <a:rPr lang="ru-RU" sz="16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lang="ru-RU" sz="1600" spc="-15" dirty="0">
                <a:solidFill>
                  <a:srgbClr val="414142"/>
                </a:solidFill>
                <a:latin typeface="Arial"/>
                <a:cs typeface="Arial"/>
              </a:rPr>
              <a:t>)</a:t>
            </a:r>
            <a:r>
              <a:rPr lang="ru-RU" sz="16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lang="ru-RU" sz="16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500"/>
              </a:spcBef>
            </a:pPr>
            <a:r>
              <a:rPr sz="1400" b="1" spc="-10" dirty="0" err="1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априм</a:t>
            </a:r>
            <a:r>
              <a:rPr sz="1400" b="1" spc="-10" dirty="0" err="1">
                <a:solidFill>
                  <a:srgbClr val="414142"/>
                </a:solidFill>
                <a:latin typeface="Arial"/>
                <a:cs typeface="Arial"/>
              </a:rPr>
              <a:t>ер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:</a:t>
            </a:r>
            <a:r>
              <a:rPr sz="1400" b="1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из</a:t>
            </a:r>
            <a:r>
              <a:rPr sz="1400" b="1" spc="5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400" b="1" dirty="0">
                <a:solidFill>
                  <a:srgbClr val="414142"/>
                </a:solidFill>
                <a:latin typeface="Arial"/>
                <a:cs typeface="Arial"/>
              </a:rPr>
              <a:t>8</a:t>
            </a:r>
            <a:r>
              <a:rPr sz="1400" b="1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400" b="1" spc="-4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spc="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400" b="1" spc="6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400" b="1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400" b="1" spc="-1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2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spc="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«</a:t>
            </a:r>
            <a:r>
              <a:rPr lang="ru-RU" sz="1400" b="1" spc="-5" dirty="0">
                <a:solidFill>
                  <a:srgbClr val="414142"/>
                </a:solidFill>
                <a:latin typeface="Arial"/>
                <a:cs typeface="Arial"/>
              </a:rPr>
              <a:t>местный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»</a:t>
            </a:r>
            <a:r>
              <a:rPr sz="1400" b="1" spc="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вып</a:t>
            </a:r>
            <a:r>
              <a:rPr sz="1400" b="1" spc="-1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лнено</a:t>
            </a:r>
            <a:r>
              <a:rPr sz="1400" b="1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400" b="1" spc="-15" dirty="0">
                <a:solidFill>
                  <a:srgbClr val="414142"/>
                </a:solidFill>
                <a:latin typeface="Arial"/>
                <a:cs typeface="Arial"/>
              </a:rPr>
              <a:t>5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sz="1400" b="1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400" b="1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ачит</a:t>
            </a:r>
            <a:r>
              <a:rPr sz="1400" b="1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вып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лнен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spc="5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400" b="1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endParaRPr sz="1400" dirty="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170"/>
              </a:spcBef>
            </a:pP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«</a:t>
            </a:r>
            <a:r>
              <a:rPr lang="ru-RU" sz="1400" b="1" spc="-10" dirty="0">
                <a:solidFill>
                  <a:srgbClr val="414142"/>
                </a:solidFill>
                <a:latin typeface="Arial"/>
                <a:cs typeface="Arial"/>
              </a:rPr>
              <a:t>местный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»</a:t>
            </a:r>
            <a:r>
              <a:rPr sz="1400" b="1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=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400" b="1" spc="-5" dirty="0">
                <a:solidFill>
                  <a:srgbClr val="414142"/>
                </a:solidFill>
                <a:latin typeface="Arial"/>
                <a:cs typeface="Arial"/>
              </a:rPr>
              <a:t>5</a:t>
            </a:r>
            <a:r>
              <a:rPr sz="1400" b="1" spc="5" dirty="0">
                <a:solidFill>
                  <a:srgbClr val="414142"/>
                </a:solidFill>
                <a:latin typeface="Arial"/>
                <a:cs typeface="Arial"/>
              </a:rPr>
              <a:t>/</a:t>
            </a:r>
            <a:r>
              <a:rPr lang="ru-RU" sz="1400" b="1" dirty="0">
                <a:solidFill>
                  <a:srgbClr val="414142"/>
                </a:solidFill>
                <a:latin typeface="Arial"/>
                <a:cs typeface="Arial"/>
              </a:rPr>
              <a:t>8</a:t>
            </a:r>
            <a:r>
              <a:rPr sz="1400" b="1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*</a:t>
            </a:r>
            <a:r>
              <a:rPr sz="1400" b="1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100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%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=</a:t>
            </a:r>
            <a:r>
              <a:rPr sz="1400" b="1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400" b="1" spc="-5" dirty="0">
                <a:solidFill>
                  <a:srgbClr val="414142"/>
                </a:solidFill>
                <a:latin typeface="Arial"/>
                <a:cs typeface="Arial"/>
              </a:rPr>
              <a:t>62,5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%</a:t>
            </a:r>
            <a:endParaRPr sz="1400" dirty="0">
              <a:latin typeface="Arial"/>
              <a:cs typeface="Arial"/>
            </a:endParaRPr>
          </a:p>
          <a:p>
            <a:pPr marL="192405" marR="6985">
              <a:lnSpc>
                <a:spcPct val="110000"/>
              </a:lnSpc>
              <a:spcBef>
                <a:spcPts val="300"/>
              </a:spcBef>
            </a:pP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ып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лнение</a:t>
            </a:r>
            <a:r>
              <a:rPr sz="1400" b="1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400" b="1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ло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менее</a:t>
            </a:r>
            <a:r>
              <a:rPr sz="1400" b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5</a:t>
            </a:r>
            <a:r>
              <a:rPr sz="1400" b="1" spc="20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%</a:t>
            </a:r>
            <a:r>
              <a:rPr sz="14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ЛЯЕ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СЯ</a:t>
            </a:r>
            <a:r>
              <a:rPr sz="1400" b="1" spc="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ТС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400" b="1" spc="5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1400" b="1" spc="-30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400" b="1" spc="15" dirty="0">
                <a:solidFill>
                  <a:srgbClr val="FF0000"/>
                </a:solidFill>
                <a:latin typeface="Arial"/>
                <a:cs typeface="Arial"/>
              </a:rPr>
              <a:t>Ю</a:t>
            </a:r>
            <a:r>
              <a:rPr sz="1400" b="1" spc="-15" dirty="0">
                <a:solidFill>
                  <a:srgbClr val="FF0000"/>
                </a:solidFill>
                <a:latin typeface="Arial"/>
                <a:cs typeface="Arial"/>
              </a:rPr>
              <a:t>Щ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400" b="1" spc="15" dirty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!</a:t>
            </a:r>
            <a:r>
              <a:rPr sz="14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личес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во</a:t>
            </a:r>
            <a:r>
              <a:rPr sz="1400" b="1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400" b="1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400" b="1" spc="-1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2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spc="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плюс</a:t>
            </a:r>
            <a:r>
              <a:rPr sz="1400" b="1" spc="-50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spc="-20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ся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при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 о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цен</a:t>
            </a:r>
            <a:r>
              <a:rPr sz="1400" b="1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всего</a:t>
            </a:r>
            <a:r>
              <a:rPr sz="1400" b="1" spc="-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400" b="1" spc="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авл</a:t>
            </a:r>
            <a:r>
              <a:rPr sz="1400" b="1" spc="-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ния.</a:t>
            </a:r>
            <a:endParaRPr sz="1400" dirty="0">
              <a:latin typeface="Arial"/>
              <a:cs typeface="Arial"/>
            </a:endParaRPr>
          </a:p>
          <a:p>
            <a:pPr marL="355600" marR="8890" indent="-342900">
              <a:lnSpc>
                <a:spcPct val="110000"/>
              </a:lnSpc>
              <a:spcBef>
                <a:spcPts val="1035"/>
              </a:spcBef>
              <a:buClr>
                <a:srgbClr val="414142"/>
              </a:buClr>
              <a:buFont typeface="Arial"/>
              <a:buAutoNum type="arabicPeriod" startAt="3"/>
              <a:tabLst>
                <a:tab pos="355600" algn="l"/>
                <a:tab pos="1762125" algn="l"/>
                <a:tab pos="2205990" algn="l"/>
                <a:tab pos="2888615" algn="l"/>
                <a:tab pos="3798570" algn="l"/>
                <a:tab pos="5546725" algn="l"/>
                <a:tab pos="6057265" algn="l"/>
                <a:tab pos="7327265" algn="l"/>
                <a:tab pos="8177530" algn="l"/>
              </a:tabLst>
            </a:pP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ыпол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ие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	п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бло</a:t>
            </a:r>
            <a:r>
              <a:rPr sz="1600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у «региональный» подразумевает 100% выполнение по блоку «местный», по блоку «федеральный» подразумевает 100% выполнение по блокам «местный» и «региональный»</a:t>
            </a:r>
            <a:r>
              <a:rPr lang="ru-RU" sz="1600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 marL="187960" marR="9525">
              <a:lnSpc>
                <a:spcPct val="110200"/>
              </a:lnSpc>
              <a:spcBef>
                <a:spcPts val="965"/>
              </a:spcBef>
              <a:tabLst>
                <a:tab pos="1510665" algn="l"/>
                <a:tab pos="2473960" algn="l"/>
                <a:tab pos="3392804" algn="l"/>
                <a:tab pos="4109720" algn="l"/>
                <a:tab pos="4476750" algn="l"/>
                <a:tab pos="5888355" algn="l"/>
                <a:tab pos="6456680" algn="l"/>
                <a:tab pos="7636509" algn="l"/>
                <a:tab pos="8383270" algn="l"/>
              </a:tabLst>
            </a:pPr>
            <a:r>
              <a:rPr lang="ru-RU" sz="1400" b="1" dirty="0">
                <a:solidFill>
                  <a:srgbClr val="414142"/>
                </a:solidFill>
                <a:latin typeface="Arial"/>
                <a:cs typeface="Arial"/>
              </a:rPr>
              <a:t>Организация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	п</a:t>
            </a:r>
            <a:r>
              <a:rPr sz="1400" b="1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400" b="1" spc="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spc="-5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ча</a:t>
            </a:r>
            <a:r>
              <a:rPr sz="1400" b="1" spc="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т	зе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еный	с</a:t>
            </a:r>
            <a:r>
              <a:rPr sz="1400" b="1" spc="-2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400" b="1" spc="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400" b="1" spc="-4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с	по	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400" b="1" spc="-5" dirty="0" err="1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400" b="1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авл</a:t>
            </a:r>
            <a:r>
              <a:rPr sz="1400" b="1" spc="-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ни</a:t>
            </a:r>
            <a:r>
              <a:rPr sz="1400" b="1" spc="-15" dirty="0" err="1">
                <a:solidFill>
                  <a:srgbClr val="414142"/>
                </a:solidFill>
                <a:latin typeface="Arial"/>
                <a:cs typeface="Arial"/>
              </a:rPr>
              <a:t>ю</a:t>
            </a:r>
            <a:r>
              <a:rPr lang="ru-RU" sz="1400" b="1" spc="-15" dirty="0">
                <a:solidFill>
                  <a:srgbClr val="414142"/>
                </a:solidFill>
                <a:latin typeface="Arial"/>
                <a:cs typeface="Arial"/>
              </a:rPr>
              <a:t> на уровне «местный», «региональный» или федеральный»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,	</a:t>
            </a:r>
            <a:r>
              <a:rPr sz="1400" b="1" spc="-1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400" b="1" dirty="0" err="1">
                <a:solidFill>
                  <a:srgbClr val="414142"/>
                </a:solidFill>
                <a:latin typeface="Arial"/>
                <a:cs typeface="Arial"/>
              </a:rPr>
              <a:t>сли</a:t>
            </a:r>
            <a:r>
              <a:rPr lang="ru-RU" sz="1400" b="1" dirty="0">
                <a:solidFill>
                  <a:srgbClr val="414142"/>
                </a:solidFill>
                <a:latin typeface="Arial"/>
                <a:cs typeface="Arial"/>
              </a:rPr>
              <a:t> выполнение на соответствующем уровне </a:t>
            </a:r>
            <a:r>
              <a:rPr sz="1400" b="1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не</a:t>
            </a:r>
            <a:r>
              <a:rPr sz="1400" b="1" spc="-2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менее</a:t>
            </a:r>
            <a:r>
              <a:rPr sz="1400" b="1" spc="-2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00AF50"/>
                </a:solidFill>
                <a:latin typeface="Arial"/>
                <a:cs typeface="Arial"/>
              </a:rPr>
              <a:t>чем</a:t>
            </a:r>
            <a:r>
              <a:rPr sz="1400" b="1" spc="-1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80</a:t>
            </a:r>
            <a:r>
              <a:rPr sz="1400" b="1" spc="-65" dirty="0">
                <a:solidFill>
                  <a:srgbClr val="00AF50"/>
                </a:solidFill>
                <a:latin typeface="Arial"/>
                <a:cs typeface="Arial"/>
              </a:rPr>
              <a:t>%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2572" y="4747516"/>
            <a:ext cx="2037714" cy="314325"/>
          </a:xfrm>
          <a:custGeom>
            <a:avLst/>
            <a:gdLst/>
            <a:ahLst/>
            <a:cxnLst/>
            <a:rect l="l" t="t" r="r" b="b"/>
            <a:pathLst>
              <a:path w="2037715" h="314325">
                <a:moveTo>
                  <a:pt x="0" y="157226"/>
                </a:moveTo>
                <a:lnTo>
                  <a:pt x="29604" y="119431"/>
                </a:lnTo>
                <a:lnTo>
                  <a:pt x="80051" y="96012"/>
                </a:lnTo>
                <a:lnTo>
                  <a:pt x="152621" y="74390"/>
                </a:lnTo>
                <a:lnTo>
                  <a:pt x="196547" y="64355"/>
                </a:lnTo>
                <a:lnTo>
                  <a:pt x="245217" y="54890"/>
                </a:lnTo>
                <a:lnTo>
                  <a:pt x="298370" y="46037"/>
                </a:lnTo>
                <a:lnTo>
                  <a:pt x="355744" y="37835"/>
                </a:lnTo>
                <a:lnTo>
                  <a:pt x="417076" y="30325"/>
                </a:lnTo>
                <a:lnTo>
                  <a:pt x="482104" y="23547"/>
                </a:lnTo>
                <a:lnTo>
                  <a:pt x="550567" y="17542"/>
                </a:lnTo>
                <a:lnTo>
                  <a:pt x="622202" y="12350"/>
                </a:lnTo>
                <a:lnTo>
                  <a:pt x="696748" y="8012"/>
                </a:lnTo>
                <a:lnTo>
                  <a:pt x="773942" y="4567"/>
                </a:lnTo>
                <a:lnTo>
                  <a:pt x="853522" y="2056"/>
                </a:lnTo>
                <a:lnTo>
                  <a:pt x="935227" y="520"/>
                </a:lnTo>
                <a:lnTo>
                  <a:pt x="1018794" y="0"/>
                </a:lnTo>
                <a:lnTo>
                  <a:pt x="1102361" y="520"/>
                </a:lnTo>
                <a:lnTo>
                  <a:pt x="1184068" y="2056"/>
                </a:lnTo>
                <a:lnTo>
                  <a:pt x="1263653" y="4567"/>
                </a:lnTo>
                <a:lnTo>
                  <a:pt x="1340852" y="8012"/>
                </a:lnTo>
                <a:lnTo>
                  <a:pt x="1415405" y="12350"/>
                </a:lnTo>
                <a:lnTo>
                  <a:pt x="1487047" y="17542"/>
                </a:lnTo>
                <a:lnTo>
                  <a:pt x="1555519" y="23547"/>
                </a:lnTo>
                <a:lnTo>
                  <a:pt x="1620556" y="30325"/>
                </a:lnTo>
                <a:lnTo>
                  <a:pt x="1681897" y="37835"/>
                </a:lnTo>
                <a:lnTo>
                  <a:pt x="1739280" y="46037"/>
                </a:lnTo>
                <a:lnTo>
                  <a:pt x="1792443" y="54890"/>
                </a:lnTo>
                <a:lnTo>
                  <a:pt x="1841123" y="64355"/>
                </a:lnTo>
                <a:lnTo>
                  <a:pt x="1885057" y="74390"/>
                </a:lnTo>
                <a:lnTo>
                  <a:pt x="1923985" y="84956"/>
                </a:lnTo>
                <a:lnTo>
                  <a:pt x="1985769" y="107517"/>
                </a:lnTo>
                <a:lnTo>
                  <a:pt x="2024379" y="131714"/>
                </a:lnTo>
                <a:lnTo>
                  <a:pt x="2037714" y="157226"/>
                </a:lnTo>
                <a:lnTo>
                  <a:pt x="2034337" y="170107"/>
                </a:lnTo>
                <a:lnTo>
                  <a:pt x="2024379" y="182702"/>
                </a:lnTo>
                <a:lnTo>
                  <a:pt x="1985769" y="206872"/>
                </a:lnTo>
                <a:lnTo>
                  <a:pt x="1923985" y="229412"/>
                </a:lnTo>
                <a:lnTo>
                  <a:pt x="1885057" y="239969"/>
                </a:lnTo>
                <a:lnTo>
                  <a:pt x="1841123" y="249996"/>
                </a:lnTo>
                <a:lnTo>
                  <a:pt x="1792443" y="259455"/>
                </a:lnTo>
                <a:lnTo>
                  <a:pt x="1739280" y="268303"/>
                </a:lnTo>
                <a:lnTo>
                  <a:pt x="1681897" y="276500"/>
                </a:lnTo>
                <a:lnTo>
                  <a:pt x="1620556" y="284007"/>
                </a:lnTo>
                <a:lnTo>
                  <a:pt x="1555519" y="290782"/>
                </a:lnTo>
                <a:lnTo>
                  <a:pt x="1487047" y="296785"/>
                </a:lnTo>
                <a:lnTo>
                  <a:pt x="1415405" y="301976"/>
                </a:lnTo>
                <a:lnTo>
                  <a:pt x="1340852" y="306313"/>
                </a:lnTo>
                <a:lnTo>
                  <a:pt x="1263653" y="309758"/>
                </a:lnTo>
                <a:lnTo>
                  <a:pt x="1184068" y="312268"/>
                </a:lnTo>
                <a:lnTo>
                  <a:pt x="1102361" y="313804"/>
                </a:lnTo>
                <a:lnTo>
                  <a:pt x="1018794" y="314325"/>
                </a:lnTo>
                <a:lnTo>
                  <a:pt x="935227" y="313804"/>
                </a:lnTo>
                <a:lnTo>
                  <a:pt x="853522" y="312268"/>
                </a:lnTo>
                <a:lnTo>
                  <a:pt x="773942" y="309758"/>
                </a:lnTo>
                <a:lnTo>
                  <a:pt x="696748" y="306313"/>
                </a:lnTo>
                <a:lnTo>
                  <a:pt x="622202" y="301976"/>
                </a:lnTo>
                <a:lnTo>
                  <a:pt x="550567" y="296785"/>
                </a:lnTo>
                <a:lnTo>
                  <a:pt x="482104" y="290782"/>
                </a:lnTo>
                <a:lnTo>
                  <a:pt x="417076" y="284007"/>
                </a:lnTo>
                <a:lnTo>
                  <a:pt x="355744" y="276500"/>
                </a:lnTo>
                <a:lnTo>
                  <a:pt x="298370" y="268303"/>
                </a:lnTo>
                <a:lnTo>
                  <a:pt x="245217" y="259455"/>
                </a:lnTo>
                <a:lnTo>
                  <a:pt x="196547" y="249996"/>
                </a:lnTo>
                <a:lnTo>
                  <a:pt x="152621" y="239969"/>
                </a:lnTo>
                <a:lnTo>
                  <a:pt x="113702" y="229412"/>
                </a:lnTo>
                <a:lnTo>
                  <a:pt x="51931" y="206872"/>
                </a:lnTo>
                <a:lnTo>
                  <a:pt x="13332" y="182702"/>
                </a:lnTo>
                <a:lnTo>
                  <a:pt x="0" y="157226"/>
                </a:lnTo>
                <a:close/>
              </a:path>
            </a:pathLst>
          </a:custGeom>
          <a:ln w="38100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xmlns="" id="{C07162F5-E4D2-44D0-8D97-F74FA224A610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28</a:t>
            </a:fld>
            <a:endParaRPr sz="1400" b="1" spc="-10" dirty="0"/>
          </a:p>
        </p:txBody>
      </p:sp>
    </p:spTree>
    <p:extLst>
      <p:ext uri="{BB962C8B-B14F-4D97-AF65-F5344CB8AC3E}">
        <p14:creationId xmlns:p14="http://schemas.microsoft.com/office/powerpoint/2010/main" val="1487133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488" y="6454686"/>
            <a:ext cx="8891905" cy="0"/>
          </a:xfrm>
          <a:custGeom>
            <a:avLst/>
            <a:gdLst/>
            <a:ahLst/>
            <a:cxnLst/>
            <a:rect l="l" t="t" r="r" b="b"/>
            <a:pathLst>
              <a:path w="8891905">
                <a:moveTo>
                  <a:pt x="0" y="0"/>
                </a:moveTo>
                <a:lnTo>
                  <a:pt x="8891701" y="0"/>
                </a:lnTo>
              </a:path>
            </a:pathLst>
          </a:custGeom>
          <a:ln w="9525">
            <a:solidFill>
              <a:srgbClr val="2D6A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9184" y="902208"/>
            <a:ext cx="8886190" cy="0"/>
          </a:xfrm>
          <a:custGeom>
            <a:avLst/>
            <a:gdLst/>
            <a:ahLst/>
            <a:cxnLst/>
            <a:rect l="l" t="t" r="r" b="b"/>
            <a:pathLst>
              <a:path w="8886190">
                <a:moveTo>
                  <a:pt x="0" y="0"/>
                </a:moveTo>
                <a:lnTo>
                  <a:pt x="8885656" y="0"/>
                </a:lnTo>
              </a:path>
            </a:pathLst>
          </a:custGeom>
          <a:ln w="28575">
            <a:solidFill>
              <a:srgbClr val="2D6A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78292" y="42392"/>
            <a:ext cx="905484" cy="801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9184" y="118948"/>
            <a:ext cx="1022731" cy="7346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44600" y="263745"/>
            <a:ext cx="646303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err="1">
                <a:solidFill>
                  <a:srgbClr val="00295F"/>
                </a:solidFill>
                <a:latin typeface="Arial"/>
                <a:cs typeface="Arial"/>
              </a:rPr>
              <a:t>Приложе</a:t>
            </a:r>
            <a:r>
              <a:rPr sz="1600" b="1" spc="-20" dirty="0" err="1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600" b="1" spc="-10" dirty="0" err="1">
                <a:solidFill>
                  <a:srgbClr val="00295F"/>
                </a:solidFill>
                <a:latin typeface="Arial"/>
                <a:cs typeface="Arial"/>
              </a:rPr>
              <a:t>ие</a:t>
            </a:r>
            <a:r>
              <a:rPr sz="1600" b="1" spc="2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lang="ru-RU" sz="1600" b="1" spc="-10" dirty="0">
                <a:solidFill>
                  <a:srgbClr val="00295F"/>
                </a:solidFill>
                <a:latin typeface="Arial"/>
                <a:cs typeface="Arial"/>
              </a:rPr>
              <a:t>2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2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600" b="1" spc="-10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600" b="1" spc="-20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6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600" b="1" spc="-20" dirty="0">
                <a:solidFill>
                  <a:srgbClr val="00295F"/>
                </a:solidFill>
                <a:latin typeface="Arial"/>
                <a:cs typeface="Arial"/>
              </a:rPr>
              <a:t>д</a:t>
            </a:r>
            <a:r>
              <a:rPr sz="16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600" b="1" spc="-20" dirty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sz="1600" b="1" spc="-10" dirty="0">
                <a:solidFill>
                  <a:srgbClr val="00295F"/>
                </a:solidFill>
                <a:latin typeface="Arial"/>
                <a:cs typeface="Arial"/>
              </a:rPr>
              <a:t>ение</a:t>
            </a:r>
            <a:r>
              <a:rPr sz="1600" b="1" spc="2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6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295F"/>
                </a:solidFill>
                <a:latin typeface="Arial"/>
                <a:cs typeface="Arial"/>
              </a:rPr>
              <a:t>выб</a:t>
            </a:r>
            <a:r>
              <a:rPr sz="1600" b="1" spc="-1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600" b="1" spc="-10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6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sz="1600" b="1" spc="-50" dirty="0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600" b="1" spc="-5" dirty="0">
                <a:solidFill>
                  <a:srgbClr val="00295F"/>
                </a:solidFill>
                <a:latin typeface="Arial"/>
                <a:cs typeface="Arial"/>
              </a:rPr>
              <a:t>ч</a:t>
            </a:r>
            <a:r>
              <a:rPr sz="1600" b="1" spc="-25" dirty="0">
                <a:solidFill>
                  <a:srgbClr val="00295F"/>
                </a:solidFill>
                <a:latin typeface="Arial"/>
                <a:cs typeface="Arial"/>
              </a:rPr>
              <a:t>ш</a:t>
            </a:r>
            <a:r>
              <a:rPr sz="1600" b="1" spc="-10" dirty="0">
                <a:solidFill>
                  <a:srgbClr val="00295F"/>
                </a:solidFill>
                <a:latin typeface="Arial"/>
                <a:cs typeface="Arial"/>
              </a:rPr>
              <a:t>их</a:t>
            </a:r>
            <a:r>
              <a:rPr sz="1600" b="1" spc="6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600" b="1" spc="-20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600" b="1" spc="-10" dirty="0">
                <a:solidFill>
                  <a:srgbClr val="00295F"/>
                </a:solidFill>
                <a:latin typeface="Arial"/>
                <a:cs typeface="Arial"/>
              </a:rPr>
              <a:t>ак</a:t>
            </a:r>
            <a:r>
              <a:rPr sz="1600" b="1" spc="-2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600" b="1" spc="-10" dirty="0">
                <a:solidFill>
                  <a:srgbClr val="00295F"/>
                </a:solidFill>
                <a:latin typeface="Arial"/>
                <a:cs typeface="Arial"/>
              </a:rPr>
              <a:t>ик</a:t>
            </a:r>
            <a:r>
              <a:rPr sz="1600" b="1" spc="2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00295F"/>
                </a:solidFill>
                <a:latin typeface="Arial"/>
                <a:cs typeface="Arial"/>
              </a:rPr>
              <a:t>дл</a:t>
            </a:r>
            <a:r>
              <a:rPr sz="1600" b="1" spc="-10" dirty="0">
                <a:solidFill>
                  <a:srgbClr val="00295F"/>
                </a:solidFill>
                <a:latin typeface="Arial"/>
                <a:cs typeface="Arial"/>
              </a:rPr>
              <a:t>я</a:t>
            </a:r>
            <a:r>
              <a:rPr sz="16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600" b="1" spc="-20" dirty="0" err="1">
                <a:solidFill>
                  <a:srgbClr val="00295F"/>
                </a:solidFill>
                <a:latin typeface="Arial"/>
                <a:cs typeface="Arial"/>
              </a:rPr>
              <a:t>м</a:t>
            </a:r>
            <a:r>
              <a:rPr sz="1600" b="1" spc="-15" dirty="0" err="1">
                <a:solidFill>
                  <a:srgbClr val="00295F"/>
                </a:solidFill>
                <a:latin typeface="Arial"/>
                <a:cs typeface="Arial"/>
              </a:rPr>
              <a:t>ем</a:t>
            </a:r>
            <a:r>
              <a:rPr sz="1600" b="1" spc="-20" dirty="0" err="1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600" b="1" spc="-10" dirty="0" err="1">
                <a:solidFill>
                  <a:srgbClr val="00295F"/>
                </a:solidFill>
                <a:latin typeface="Arial"/>
                <a:cs typeface="Arial"/>
              </a:rPr>
              <a:t>ра</a:t>
            </a:r>
            <a:r>
              <a:rPr sz="1600" b="1" spc="-20" dirty="0" err="1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600" b="1" spc="-15" dirty="0" err="1">
                <a:solidFill>
                  <a:srgbClr val="00295F"/>
                </a:solidFill>
                <a:latin typeface="Arial"/>
                <a:cs typeface="Arial"/>
              </a:rPr>
              <a:t>д</a:t>
            </a:r>
            <a:r>
              <a:rPr sz="1600" b="1" spc="-25" dirty="0" err="1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600" b="1" spc="-20" dirty="0" err="1">
                <a:solidFill>
                  <a:srgbClr val="00295F"/>
                </a:solidFill>
                <a:latin typeface="Arial"/>
                <a:cs typeface="Arial"/>
              </a:rPr>
              <a:t>м</a:t>
            </a:r>
            <a:r>
              <a:rPr sz="1600" b="1" spc="-10" dirty="0" err="1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600" b="1" spc="5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600" b="1" spc="-15" dirty="0">
                <a:solidFill>
                  <a:srgbClr val="00295F"/>
                </a:solidFill>
                <a:latin typeface="Arial"/>
                <a:cs typeface="Arial"/>
              </a:rPr>
              <a:t>ПК</a:t>
            </a:r>
            <a:r>
              <a:rPr lang="ru-RU" sz="1600" b="1" spc="-1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31594" y="1556892"/>
            <a:ext cx="7221220" cy="1789430"/>
          </a:xfrm>
          <a:custGeom>
            <a:avLst/>
            <a:gdLst/>
            <a:ahLst/>
            <a:cxnLst/>
            <a:rect l="l" t="t" r="r" b="b"/>
            <a:pathLst>
              <a:path w="7221220" h="1789429">
                <a:moveTo>
                  <a:pt x="0" y="1789429"/>
                </a:moveTo>
                <a:lnTo>
                  <a:pt x="7220839" y="1789429"/>
                </a:lnTo>
                <a:lnTo>
                  <a:pt x="7220839" y="0"/>
                </a:lnTo>
                <a:lnTo>
                  <a:pt x="0" y="0"/>
                </a:lnTo>
                <a:lnTo>
                  <a:pt x="0" y="1789429"/>
                </a:lnTo>
                <a:close/>
              </a:path>
            </a:pathLst>
          </a:custGeom>
          <a:solidFill>
            <a:srgbClr val="C1DD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41754" y="1818172"/>
            <a:ext cx="375348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16535" algn="l"/>
              </a:tabLst>
            </a:pP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-	</a:t>
            </a:r>
            <a:r>
              <a:rPr sz="1400" spc="-20" dirty="0">
                <a:solidFill>
                  <a:srgbClr val="212121"/>
                </a:solidFill>
                <a:latin typeface="Arial"/>
                <a:cs typeface="Arial"/>
              </a:rPr>
              <a:t>у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н</a:t>
            </a:r>
            <a:r>
              <a:rPr sz="1400" spc="-5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spc="30" dirty="0">
                <a:solidFill>
                  <a:srgbClr val="212121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альный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212121"/>
                </a:solidFill>
                <a:latin typeface="Arial"/>
                <a:cs typeface="Arial"/>
              </a:rPr>
              <a:t>у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с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п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еш</a:t>
            </a:r>
            <a:r>
              <a:rPr sz="1400" spc="5" dirty="0">
                <a:solidFill>
                  <a:srgbClr val="212121"/>
                </a:solidFill>
                <a:latin typeface="Arial"/>
                <a:cs typeface="Arial"/>
              </a:rPr>
              <a:t>н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ый</a:t>
            </a:r>
            <a:r>
              <a:rPr sz="140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п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ра</a:t>
            </a:r>
            <a:r>
              <a:rPr sz="1400" spc="5" dirty="0">
                <a:solidFill>
                  <a:srgbClr val="212121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spc="-5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ческ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й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о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п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ы</a:t>
            </a:r>
            <a:r>
              <a:rPr sz="1400" spc="-155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41754" y="2458633"/>
            <a:ext cx="6205220" cy="630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С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о</a:t>
            </a:r>
            <a:r>
              <a:rPr sz="1400" spc="-35" dirty="0">
                <a:solidFill>
                  <a:srgbClr val="212121"/>
                </a:solidFill>
                <a:latin typeface="Arial"/>
                <a:cs typeface="Arial"/>
              </a:rPr>
              <a:t>г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лас</a:t>
            </a:r>
            <a:r>
              <a:rPr sz="1400" spc="5" dirty="0">
                <a:solidFill>
                  <a:srgbClr val="212121"/>
                </a:solidFill>
                <a:latin typeface="Arial"/>
                <a:cs typeface="Arial"/>
              </a:rPr>
              <a:t>н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о</a:t>
            </a:r>
            <a:r>
              <a:rPr sz="1400" spc="-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дее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л</a:t>
            </a:r>
            <a:r>
              <a:rPr sz="1400" spc="-25" dirty="0">
                <a:solidFill>
                  <a:srgbClr val="212121"/>
                </a:solidFill>
                <a:latin typeface="Arial"/>
                <a:cs typeface="Arial"/>
              </a:rPr>
              <a:t>у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чшей практ</a:t>
            </a:r>
            <a:r>
              <a:rPr sz="1400" spc="-5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к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,</a:t>
            </a:r>
            <a:r>
              <a:rPr sz="140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в любой</a:t>
            </a:r>
            <a:r>
              <a:rPr sz="1400" spc="-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де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ят</a:t>
            </a:r>
            <a:r>
              <a:rPr sz="1400" spc="-50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льно</a:t>
            </a:r>
            <a:r>
              <a:rPr sz="1400" spc="5" dirty="0">
                <a:solidFill>
                  <a:srgbClr val="212121"/>
                </a:solidFill>
                <a:latin typeface="Arial"/>
                <a:cs typeface="Arial"/>
              </a:rPr>
              <a:t>с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spc="-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с</a:t>
            </a:r>
            <a:r>
              <a:rPr sz="1400" spc="-20" dirty="0">
                <a:solidFill>
                  <a:srgbClr val="212121"/>
                </a:solidFill>
                <a:latin typeface="Arial"/>
                <a:cs typeface="Arial"/>
              </a:rPr>
              <a:t>ущ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ест</a:t>
            </a:r>
            <a:r>
              <a:rPr sz="1400" spc="-40" dirty="0">
                <a:solidFill>
                  <a:srgbClr val="212121"/>
                </a:solidFill>
                <a:latin typeface="Arial"/>
                <a:cs typeface="Arial"/>
              </a:rPr>
              <a:t>в</a:t>
            </a:r>
            <a:r>
              <a:rPr sz="1400" spc="-30" dirty="0">
                <a:solidFill>
                  <a:srgbClr val="212121"/>
                </a:solidFill>
                <a:latin typeface="Arial"/>
                <a:cs typeface="Arial"/>
              </a:rPr>
              <a:t>у</a:t>
            </a:r>
            <a:r>
              <a:rPr sz="1400" spc="-50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т о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п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spc="-5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м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альный</a:t>
            </a:r>
            <a:r>
              <a:rPr sz="1400" spc="-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с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п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о</a:t>
            </a:r>
            <a:r>
              <a:rPr sz="1400" spc="15" dirty="0">
                <a:solidFill>
                  <a:srgbClr val="212121"/>
                </a:solidFill>
                <a:latin typeface="Arial"/>
                <a:cs typeface="Arial"/>
              </a:rPr>
              <a:t>с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об</a:t>
            </a:r>
            <a:r>
              <a:rPr sz="1400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дос</a:t>
            </a:r>
            <a:r>
              <a:rPr sz="1400" spc="5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spc="-5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жения</a:t>
            </a:r>
            <a:r>
              <a:rPr sz="1400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212121"/>
                </a:solidFill>
                <a:latin typeface="Arial"/>
                <a:cs typeface="Arial"/>
              </a:rPr>
              <a:t>ц</a:t>
            </a:r>
            <a:r>
              <a:rPr sz="1400" spc="-50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л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,</a:t>
            </a:r>
            <a:r>
              <a:rPr sz="140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до</a:t>
            </a:r>
            <a:r>
              <a:rPr sz="1400" spc="25" dirty="0">
                <a:latin typeface="Arial"/>
                <a:cs typeface="Arial"/>
              </a:rPr>
              <a:t>к</a:t>
            </a:r>
            <a:r>
              <a:rPr sz="1400" spc="-15" dirty="0">
                <a:latin typeface="Arial"/>
                <a:cs typeface="Arial"/>
              </a:rPr>
              <a:t>а</a:t>
            </a:r>
            <a:r>
              <a:rPr sz="1400" dirty="0">
                <a:latin typeface="Arial"/>
                <a:cs typeface="Arial"/>
              </a:rPr>
              <a:t>завш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й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с</a:t>
            </a:r>
            <a:r>
              <a:rPr sz="1400" spc="-15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ою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эффект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вно</a:t>
            </a:r>
            <a:r>
              <a:rPr sz="1400" spc="5" dirty="0">
                <a:latin typeface="Arial"/>
                <a:cs typeface="Arial"/>
              </a:rPr>
              <a:t>с</a:t>
            </a:r>
            <a:r>
              <a:rPr sz="1400" dirty="0">
                <a:latin typeface="Arial"/>
                <a:cs typeface="Arial"/>
              </a:rPr>
              <a:t>ть, </a:t>
            </a:r>
            <a:r>
              <a:rPr sz="1400" spc="5" dirty="0">
                <a:latin typeface="Arial"/>
                <a:cs typeface="Arial"/>
              </a:rPr>
              <a:t>к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орый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spc="-15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ж</a:t>
            </a:r>
            <a:r>
              <a:rPr sz="1400" spc="-55" dirty="0">
                <a:latin typeface="Arial"/>
                <a:cs typeface="Arial"/>
              </a:rPr>
              <a:t>е</a:t>
            </a:r>
            <a:r>
              <a:rPr sz="1400" dirty="0">
                <a:latin typeface="Arial"/>
                <a:cs typeface="Arial"/>
              </a:rPr>
              <a:t>т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быть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с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ль</a:t>
            </a:r>
            <a:r>
              <a:rPr sz="1400" spc="-10" dirty="0">
                <a:latin typeface="Arial"/>
                <a:cs typeface="Arial"/>
              </a:rPr>
              <a:t>з</a:t>
            </a:r>
            <a:r>
              <a:rPr sz="1400" dirty="0">
                <a:latin typeface="Arial"/>
                <a:cs typeface="Arial"/>
              </a:rPr>
              <a:t>о</a:t>
            </a:r>
            <a:r>
              <a:rPr sz="1400" spc="-15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ан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в а</a:t>
            </a:r>
            <a:r>
              <a:rPr sz="1400" spc="5" dirty="0">
                <a:latin typeface="Arial"/>
                <a:cs typeface="Arial"/>
              </a:rPr>
              <a:t>н</a:t>
            </a:r>
            <a:r>
              <a:rPr sz="1400" dirty="0">
                <a:latin typeface="Arial"/>
                <a:cs typeface="Arial"/>
              </a:rPr>
              <a:t>а</a:t>
            </a:r>
            <a:r>
              <a:rPr sz="1400" spc="5" dirty="0">
                <a:latin typeface="Arial"/>
                <a:cs typeface="Arial"/>
              </a:rPr>
              <a:t>л</a:t>
            </a:r>
            <a:r>
              <a:rPr sz="1400" dirty="0">
                <a:latin typeface="Arial"/>
                <a:cs typeface="Arial"/>
              </a:rPr>
              <a:t>огичных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ро</a:t>
            </a:r>
            <a:r>
              <a:rPr sz="1400" spc="-15" dirty="0">
                <a:latin typeface="Arial"/>
                <a:cs typeface="Arial"/>
              </a:rPr>
              <a:t>ц</a:t>
            </a:r>
            <a:r>
              <a:rPr sz="1400" dirty="0">
                <a:latin typeface="Arial"/>
                <a:cs typeface="Arial"/>
              </a:rPr>
              <a:t>есса</a:t>
            </a:r>
            <a:r>
              <a:rPr sz="1400" spc="-5" dirty="0">
                <a:latin typeface="Arial"/>
                <a:cs typeface="Arial"/>
              </a:rPr>
              <a:t>х</a:t>
            </a:r>
            <a:r>
              <a:rPr sz="1400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1523" y="1681733"/>
            <a:ext cx="1491615" cy="497205"/>
          </a:xfrm>
          <a:custGeom>
            <a:avLst/>
            <a:gdLst/>
            <a:ahLst/>
            <a:cxnLst/>
            <a:rect l="l" t="t" r="r" b="b"/>
            <a:pathLst>
              <a:path w="1491614" h="497205">
                <a:moveTo>
                  <a:pt x="0" y="496824"/>
                </a:moveTo>
                <a:lnTo>
                  <a:pt x="1491614" y="496824"/>
                </a:lnTo>
                <a:lnTo>
                  <a:pt x="1491614" y="0"/>
                </a:lnTo>
                <a:lnTo>
                  <a:pt x="0" y="0"/>
                </a:lnTo>
                <a:lnTo>
                  <a:pt x="0" y="4968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51523" y="1681733"/>
            <a:ext cx="1491615" cy="497205"/>
          </a:xfrm>
          <a:prstGeom prst="rect">
            <a:avLst/>
          </a:prstGeom>
          <a:ln w="9525">
            <a:solidFill>
              <a:srgbClr val="C1DDF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Л</a:t>
            </a:r>
            <a:r>
              <a:rPr sz="1400" b="1" spc="-55" dirty="0">
                <a:solidFill>
                  <a:srgbClr val="212121"/>
                </a:solidFill>
                <a:latin typeface="Arial"/>
                <a:cs typeface="Arial"/>
              </a:rPr>
              <a:t>у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ч</a:t>
            </a:r>
            <a:r>
              <a:rPr sz="1400" b="1" spc="-10" dirty="0">
                <a:solidFill>
                  <a:srgbClr val="212121"/>
                </a:solidFill>
                <a:latin typeface="Arial"/>
                <a:cs typeface="Arial"/>
              </a:rPr>
              <a:t>ш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ая</a:t>
            </a:r>
            <a:endParaRPr sz="1400">
              <a:latin typeface="Arial"/>
              <a:cs typeface="Arial"/>
            </a:endParaRPr>
          </a:p>
          <a:p>
            <a:pPr marR="39370" algn="ctr">
              <a:lnSpc>
                <a:spcPct val="100000"/>
              </a:lnSpc>
            </a:pP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п</a:t>
            </a:r>
            <a:r>
              <a:rPr sz="1400" b="1" spc="-5" dirty="0">
                <a:solidFill>
                  <a:srgbClr val="212121"/>
                </a:solidFill>
                <a:latin typeface="Arial"/>
                <a:cs typeface="Arial"/>
              </a:rPr>
              <a:t>р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ак</a:t>
            </a:r>
            <a:r>
              <a:rPr sz="1400" b="1" spc="-15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ика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315325" y="1681733"/>
            <a:ext cx="474345" cy="497205"/>
          </a:xfrm>
          <a:custGeom>
            <a:avLst/>
            <a:gdLst/>
            <a:ahLst/>
            <a:cxnLst/>
            <a:rect l="l" t="t" r="r" b="b"/>
            <a:pathLst>
              <a:path w="474345" h="497205">
                <a:moveTo>
                  <a:pt x="0" y="496824"/>
                </a:moveTo>
                <a:lnTo>
                  <a:pt x="474281" y="496824"/>
                </a:lnTo>
                <a:lnTo>
                  <a:pt x="474281" y="0"/>
                </a:lnTo>
                <a:lnTo>
                  <a:pt x="0" y="0"/>
                </a:lnTo>
                <a:lnTo>
                  <a:pt x="0" y="4968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15325" y="1681733"/>
            <a:ext cx="474345" cy="497205"/>
          </a:xfrm>
          <a:custGeom>
            <a:avLst/>
            <a:gdLst/>
            <a:ahLst/>
            <a:cxnLst/>
            <a:rect l="l" t="t" r="r" b="b"/>
            <a:pathLst>
              <a:path w="474345" h="497205">
                <a:moveTo>
                  <a:pt x="0" y="496824"/>
                </a:moveTo>
                <a:lnTo>
                  <a:pt x="474281" y="496824"/>
                </a:lnTo>
                <a:lnTo>
                  <a:pt x="474281" y="0"/>
                </a:lnTo>
                <a:lnTo>
                  <a:pt x="0" y="0"/>
                </a:lnTo>
                <a:lnTo>
                  <a:pt x="0" y="496824"/>
                </a:lnTo>
                <a:close/>
              </a:path>
            </a:pathLst>
          </a:custGeom>
          <a:ln w="9525">
            <a:solidFill>
              <a:srgbClr val="C1DD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31594" y="3656304"/>
            <a:ext cx="7221220" cy="2005330"/>
          </a:xfrm>
          <a:custGeom>
            <a:avLst/>
            <a:gdLst/>
            <a:ahLst/>
            <a:cxnLst/>
            <a:rect l="l" t="t" r="r" b="b"/>
            <a:pathLst>
              <a:path w="7221220" h="2005329">
                <a:moveTo>
                  <a:pt x="0" y="2004948"/>
                </a:moveTo>
                <a:lnTo>
                  <a:pt x="7220839" y="2004948"/>
                </a:lnTo>
                <a:lnTo>
                  <a:pt x="7220839" y="0"/>
                </a:lnTo>
                <a:lnTo>
                  <a:pt x="0" y="0"/>
                </a:lnTo>
                <a:lnTo>
                  <a:pt x="0" y="2004948"/>
                </a:lnTo>
                <a:close/>
              </a:path>
            </a:pathLst>
          </a:custGeom>
          <a:solidFill>
            <a:srgbClr val="D4D4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841754" y="3918244"/>
            <a:ext cx="6111240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Clr>
                <a:srgbClr val="212121"/>
              </a:buClr>
              <a:buFont typeface="Arial"/>
              <a:buAutoNum type="arabicPeriod"/>
              <a:tabLst>
                <a:tab pos="207645" algn="l"/>
              </a:tabLst>
            </a:pPr>
            <a:r>
              <a:rPr sz="1400" spc="-65" dirty="0">
                <a:solidFill>
                  <a:srgbClr val="212121"/>
                </a:solidFill>
                <a:latin typeface="Arial"/>
                <a:cs typeface="Arial"/>
              </a:rPr>
              <a:t>У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н</a:t>
            </a:r>
            <a:r>
              <a:rPr sz="1400" spc="-5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spc="30" dirty="0">
                <a:solidFill>
                  <a:srgbClr val="212121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ально</a:t>
            </a:r>
            <a:r>
              <a:rPr sz="1400" spc="5" dirty="0">
                <a:solidFill>
                  <a:srgbClr val="212121"/>
                </a:solidFill>
                <a:latin typeface="Arial"/>
                <a:cs typeface="Arial"/>
              </a:rPr>
              <a:t>с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ть</a:t>
            </a:r>
            <a:r>
              <a:rPr sz="1400" spc="-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решен</a:t>
            </a:r>
            <a:r>
              <a:rPr sz="1400" spc="-5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я</a:t>
            </a:r>
            <a:r>
              <a:rPr sz="1400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(ра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н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ьше</a:t>
            </a:r>
            <a:r>
              <a:rPr sz="1400" i="1" spc="-20" dirty="0">
                <a:solidFill>
                  <a:srgbClr val="212121"/>
                </a:solidFill>
                <a:latin typeface="Arial"/>
                <a:cs typeface="Arial"/>
              </a:rPr>
              <a:t> т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ако</a:t>
            </a:r>
            <a:r>
              <a:rPr sz="1400" i="1" spc="-15" dirty="0">
                <a:solidFill>
                  <a:srgbClr val="212121"/>
                </a:solidFill>
                <a:latin typeface="Arial"/>
                <a:cs typeface="Arial"/>
              </a:rPr>
              <a:t>г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о</a:t>
            </a:r>
            <a:r>
              <a:rPr sz="1400" i="1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не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вид</a:t>
            </a:r>
            <a:r>
              <a:rPr sz="1400" i="1" spc="-50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л,</a:t>
            </a:r>
            <a:r>
              <a:rPr sz="1400" i="1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не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spc="-40" dirty="0">
                <a:solidFill>
                  <a:srgbClr val="212121"/>
                </a:solidFill>
                <a:latin typeface="Arial"/>
                <a:cs typeface="Arial"/>
              </a:rPr>
              <a:t>в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с</a:t>
            </a:r>
            <a:r>
              <a:rPr sz="1400" i="1" spc="-20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р</a:t>
            </a:r>
            <a:r>
              <a:rPr sz="1400" i="1" spc="-90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ч</a:t>
            </a:r>
            <a:r>
              <a:rPr sz="1400" i="1" spc="-15" dirty="0">
                <a:solidFill>
                  <a:srgbClr val="212121"/>
                </a:solidFill>
                <a:latin typeface="Arial"/>
                <a:cs typeface="Arial"/>
              </a:rPr>
              <a:t>а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л);</a:t>
            </a:r>
            <a:endParaRPr sz="1400" dirty="0">
              <a:latin typeface="Arial"/>
              <a:cs typeface="Arial"/>
            </a:endParaRPr>
          </a:p>
          <a:p>
            <a:pPr marL="207645" indent="-194945">
              <a:lnSpc>
                <a:spcPct val="100000"/>
              </a:lnSpc>
              <a:buClr>
                <a:srgbClr val="212121"/>
              </a:buClr>
              <a:buFont typeface="Arial"/>
              <a:buAutoNum type="arabicPeriod"/>
              <a:tabLst>
                <a:tab pos="208279" algn="l"/>
              </a:tabLst>
            </a:pPr>
            <a:r>
              <a:rPr sz="1400" spc="-70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spc="-5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ра</a:t>
            </a:r>
            <a:r>
              <a:rPr sz="1400" spc="-5" dirty="0">
                <a:solidFill>
                  <a:srgbClr val="212121"/>
                </a:solidFill>
                <a:latin typeface="Arial"/>
                <a:cs typeface="Arial"/>
              </a:rPr>
              <a:t>жи</a:t>
            </a:r>
            <a:r>
              <a:rPr sz="1400" spc="-15" dirty="0">
                <a:solidFill>
                  <a:srgbClr val="212121"/>
                </a:solidFill>
                <a:latin typeface="Arial"/>
                <a:cs typeface="Arial"/>
              </a:rPr>
              <a:t>р</a:t>
            </a:r>
            <a:r>
              <a:rPr sz="1400" spc="-30" dirty="0">
                <a:solidFill>
                  <a:srgbClr val="212121"/>
                </a:solidFill>
                <a:latin typeface="Arial"/>
                <a:cs typeface="Arial"/>
              </a:rPr>
              <a:t>у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м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ость</a:t>
            </a:r>
            <a:r>
              <a:rPr sz="1400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решен</a:t>
            </a:r>
            <a:r>
              <a:rPr sz="1400" spc="-5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я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(могу</a:t>
            </a:r>
            <a:r>
              <a:rPr sz="1400" i="1" spc="-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п</a:t>
            </a:r>
            <a:r>
              <a:rPr sz="1400" i="1" spc="-5" dirty="0">
                <a:solidFill>
                  <a:srgbClr val="212121"/>
                </a:solidFill>
                <a:latin typeface="Arial"/>
                <a:cs typeface="Arial"/>
              </a:rPr>
              <a:t>р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им</a:t>
            </a:r>
            <a:r>
              <a:rPr sz="1400" i="1" spc="-5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н</a:t>
            </a:r>
            <a:r>
              <a:rPr sz="1400" i="1" spc="-5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ь</a:t>
            </a:r>
            <a:r>
              <a:rPr sz="1400" i="1" spc="-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у</a:t>
            </a:r>
            <a:r>
              <a:rPr sz="1400" i="1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се</a:t>
            </a:r>
            <a:r>
              <a:rPr sz="1400" i="1" spc="-15" dirty="0">
                <a:solidFill>
                  <a:srgbClr val="212121"/>
                </a:solidFill>
                <a:latin typeface="Arial"/>
                <a:cs typeface="Arial"/>
              </a:rPr>
              <a:t>б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я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,</a:t>
            </a:r>
            <a:r>
              <a:rPr sz="1400" i="1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п</a:t>
            </a:r>
            <a:r>
              <a:rPr sz="1400" i="1" spc="-5" dirty="0">
                <a:solidFill>
                  <a:srgbClr val="212121"/>
                </a:solidFill>
                <a:latin typeface="Arial"/>
                <a:cs typeface="Arial"/>
              </a:rPr>
              <a:t>о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со</a:t>
            </a:r>
            <a:r>
              <a:rPr sz="1400" i="1" spc="-40" dirty="0">
                <a:solidFill>
                  <a:srgbClr val="212121"/>
                </a:solidFill>
                <a:latin typeface="Arial"/>
                <a:cs typeface="Arial"/>
              </a:rPr>
              <a:t>в</a:t>
            </a:r>
            <a:r>
              <a:rPr sz="1400" i="1" spc="-15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i="1" spc="-20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о</a:t>
            </a:r>
            <a:r>
              <a:rPr sz="1400" i="1" spc="-40" dirty="0">
                <a:solidFill>
                  <a:srgbClr val="212121"/>
                </a:solidFill>
                <a:latin typeface="Arial"/>
                <a:cs typeface="Arial"/>
              </a:rPr>
              <a:t>в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а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ь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к</a:t>
            </a:r>
            <a:r>
              <a:rPr sz="1400" i="1" spc="-45" dirty="0">
                <a:solidFill>
                  <a:srgbClr val="212121"/>
                </a:solidFill>
                <a:latin typeface="Arial"/>
                <a:cs typeface="Arial"/>
              </a:rPr>
              <a:t>о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лл</a:t>
            </a:r>
            <a:r>
              <a:rPr sz="1400" i="1" spc="-5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г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а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м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);</a:t>
            </a:r>
            <a:endParaRPr sz="14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buClr>
                <a:srgbClr val="212121"/>
              </a:buClr>
              <a:buFont typeface="Arial"/>
              <a:buAutoNum type="arabicPeriod" startAt="3"/>
              <a:tabLst>
                <a:tab pos="207645" algn="l"/>
              </a:tabLst>
            </a:pP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Э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ф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фект</a:t>
            </a:r>
            <a:r>
              <a:rPr sz="1400" spc="-5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вно</a:t>
            </a:r>
            <a:r>
              <a:rPr sz="1400" spc="5" dirty="0">
                <a:solidFill>
                  <a:srgbClr val="212121"/>
                </a:solidFill>
                <a:latin typeface="Arial"/>
                <a:cs typeface="Arial"/>
              </a:rPr>
              <a:t>с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ть</a:t>
            </a:r>
            <a:r>
              <a:rPr sz="1400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dirty="0" err="1">
                <a:solidFill>
                  <a:srgbClr val="212121"/>
                </a:solidFill>
                <a:latin typeface="Arial"/>
                <a:cs typeface="Arial"/>
              </a:rPr>
              <a:t>решен</a:t>
            </a:r>
            <a:r>
              <a:rPr sz="1400" spc="-5" dirty="0" err="1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dirty="0" err="1">
                <a:solidFill>
                  <a:srgbClr val="212121"/>
                </a:solidFill>
                <a:latin typeface="Arial"/>
                <a:cs typeface="Arial"/>
              </a:rPr>
              <a:t>я</a:t>
            </a:r>
            <a:r>
              <a:rPr sz="1400" spc="-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(</a:t>
            </a:r>
            <a:r>
              <a:rPr lang="ru-RU" sz="1400" i="1" dirty="0">
                <a:solidFill>
                  <a:srgbClr val="212121"/>
                </a:solidFill>
                <a:latin typeface="Arial"/>
                <a:cs typeface="Arial"/>
              </a:rPr>
              <a:t>в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 err="1">
                <a:solidFill>
                  <a:srgbClr val="212121"/>
                </a:solidFill>
                <a:latin typeface="Arial"/>
                <a:cs typeface="Arial"/>
              </a:rPr>
              <a:t>мо</a:t>
            </a:r>
            <a:r>
              <a:rPr sz="1400" i="1" spc="-20" dirty="0" err="1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lang="ru-RU" sz="1400" i="1" dirty="0">
                <a:solidFill>
                  <a:srgbClr val="212121"/>
                </a:solidFill>
                <a:latin typeface="Arial"/>
                <a:cs typeface="Arial"/>
              </a:rPr>
              <a:t>й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lang="ru-RU" sz="1400" i="1" dirty="0">
                <a:solidFill>
                  <a:srgbClr val="212121"/>
                </a:solidFill>
                <a:latin typeface="Arial"/>
                <a:cs typeface="Arial"/>
              </a:rPr>
              <a:t>организации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,</a:t>
            </a:r>
            <a:r>
              <a:rPr sz="1400" i="1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в</a:t>
            </a:r>
            <a:r>
              <a:rPr sz="1400" i="1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мо</a:t>
            </a:r>
            <a:r>
              <a:rPr sz="1400" i="1" spc="-5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й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spc="-35" dirty="0">
                <a:solidFill>
                  <a:srgbClr val="212121"/>
                </a:solidFill>
                <a:latin typeface="Arial"/>
                <a:cs typeface="Arial"/>
              </a:rPr>
              <a:t>ф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ун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к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ции</a:t>
            </a:r>
            <a:r>
              <a:rPr sz="1400" i="1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э</a:t>
            </a:r>
            <a:r>
              <a:rPr sz="1400" i="1" spc="-20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о д</a:t>
            </a:r>
            <a:r>
              <a:rPr sz="1400" i="1" spc="-45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ла</a:t>
            </a:r>
            <a:r>
              <a:rPr sz="1400" i="1" spc="-15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i="1" spc="-20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ся</a:t>
            </a:r>
            <a:r>
              <a:rPr sz="1400" i="1" spc="-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ку</a:t>
            </a:r>
            <a:r>
              <a:rPr sz="1400" i="1" spc="5" dirty="0">
                <a:solidFill>
                  <a:srgbClr val="212121"/>
                </a:solidFill>
                <a:latin typeface="Arial"/>
                <a:cs typeface="Arial"/>
              </a:rPr>
              <a:t>д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а</a:t>
            </a:r>
            <a:r>
              <a:rPr sz="1400" i="1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б</a:t>
            </a:r>
            <a:r>
              <a:rPr sz="1400" i="1" spc="-35" dirty="0">
                <a:solidFill>
                  <a:srgbClr val="212121"/>
                </a:solidFill>
                <a:latin typeface="Arial"/>
                <a:cs typeface="Arial"/>
              </a:rPr>
              <a:t>о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лее</a:t>
            </a:r>
            <a:r>
              <a:rPr sz="1400" i="1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м</a:t>
            </a:r>
            <a:r>
              <a:rPr sz="1400" i="1" spc="-20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длен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н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о,</a:t>
            </a:r>
            <a:r>
              <a:rPr sz="1400" i="1" spc="-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дор</a:t>
            </a:r>
            <a:r>
              <a:rPr sz="1400" i="1" spc="-35" dirty="0">
                <a:solidFill>
                  <a:srgbClr val="212121"/>
                </a:solidFill>
                <a:latin typeface="Arial"/>
                <a:cs typeface="Arial"/>
              </a:rPr>
              <a:t>о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ж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е,</a:t>
            </a:r>
            <a:r>
              <a:rPr sz="1400" i="1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ме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н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ее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к</a:t>
            </a:r>
            <a:r>
              <a:rPr sz="1400" i="1" spc="-100" dirty="0">
                <a:solidFill>
                  <a:srgbClr val="212121"/>
                </a:solidFill>
                <a:latin typeface="Arial"/>
                <a:cs typeface="Arial"/>
              </a:rPr>
              <a:t>а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ч</a:t>
            </a:r>
            <a:r>
              <a:rPr sz="1400" i="1" spc="-15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с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i="1" spc="-40" dirty="0">
                <a:solidFill>
                  <a:srgbClr val="212121"/>
                </a:solidFill>
                <a:latin typeface="Arial"/>
                <a:cs typeface="Arial"/>
              </a:rPr>
              <a:t>в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i="1" spc="-5" dirty="0">
                <a:solidFill>
                  <a:srgbClr val="212121"/>
                </a:solidFill>
                <a:latin typeface="Arial"/>
                <a:cs typeface="Arial"/>
              </a:rPr>
              <a:t>н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но</a:t>
            </a:r>
            <a:r>
              <a:rPr sz="1400" i="1" spc="-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spc="-20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.д</a:t>
            </a:r>
            <a:r>
              <a:rPr sz="1400" i="1" spc="5" dirty="0">
                <a:solidFill>
                  <a:srgbClr val="212121"/>
                </a:solidFill>
                <a:latin typeface="Arial"/>
                <a:cs typeface="Arial"/>
              </a:rPr>
              <a:t>.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);</a:t>
            </a:r>
            <a:endParaRPr sz="1400" dirty="0">
              <a:latin typeface="Arial"/>
              <a:cs typeface="Arial"/>
            </a:endParaRPr>
          </a:p>
          <a:p>
            <a:pPr marL="12700" marR="504825">
              <a:lnSpc>
                <a:spcPct val="100000"/>
              </a:lnSpc>
              <a:buClr>
                <a:srgbClr val="212121"/>
              </a:buClr>
              <a:buFont typeface="Arial"/>
              <a:buAutoNum type="arabicPeriod" startAt="3"/>
              <a:tabLst>
                <a:tab pos="207645" algn="l"/>
              </a:tabLst>
            </a:pP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Пра</a:t>
            </a:r>
            <a:r>
              <a:rPr sz="1400" spc="5" dirty="0">
                <a:solidFill>
                  <a:srgbClr val="212121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spc="-5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чес</a:t>
            </a:r>
            <a:r>
              <a:rPr sz="1400" spc="5" dirty="0">
                <a:solidFill>
                  <a:srgbClr val="212121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ое</a:t>
            </a:r>
            <a:r>
              <a:rPr sz="1400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212121"/>
                </a:solidFill>
                <a:latin typeface="Arial"/>
                <a:cs typeface="Arial"/>
              </a:rPr>
              <a:t>в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о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п</a:t>
            </a:r>
            <a:r>
              <a:rPr sz="1400" spc="5" dirty="0">
                <a:solidFill>
                  <a:srgbClr val="212121"/>
                </a:solidFill>
                <a:latin typeface="Arial"/>
                <a:cs typeface="Arial"/>
              </a:rPr>
              <a:t>л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о</a:t>
            </a:r>
            <a:r>
              <a:rPr sz="1400" spc="-20" dirty="0">
                <a:solidFill>
                  <a:srgbClr val="212121"/>
                </a:solidFill>
                <a:latin typeface="Arial"/>
                <a:cs typeface="Arial"/>
              </a:rPr>
              <a:t>щ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ен</a:t>
            </a:r>
            <a:r>
              <a:rPr sz="1400" spc="-5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(реше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н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ие</a:t>
            </a:r>
            <a:r>
              <a:rPr sz="1400" i="1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в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н</a:t>
            </a:r>
            <a:r>
              <a:rPr sz="1400" i="1" spc="-15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дрено</a:t>
            </a:r>
            <a:r>
              <a:rPr sz="1400" i="1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п</a:t>
            </a:r>
            <a:r>
              <a:rPr sz="1400" i="1" spc="-5" dirty="0">
                <a:solidFill>
                  <a:srgbClr val="212121"/>
                </a:solidFill>
                <a:latin typeface="Arial"/>
                <a:cs typeface="Arial"/>
              </a:rPr>
              <a:t>о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дт</a:t>
            </a:r>
            <a:r>
              <a:rPr sz="1400" i="1" spc="-40" dirty="0">
                <a:solidFill>
                  <a:srgbClr val="212121"/>
                </a:solidFill>
                <a:latin typeface="Arial"/>
                <a:cs typeface="Arial"/>
              </a:rPr>
              <a:t>в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i="1" spc="-15" dirty="0">
                <a:solidFill>
                  <a:srgbClr val="212121"/>
                </a:solidFill>
                <a:latin typeface="Arial"/>
                <a:cs typeface="Arial"/>
              </a:rPr>
              <a:t>р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ж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да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т эф</a:t>
            </a:r>
            <a:r>
              <a:rPr sz="1400" i="1" spc="15" dirty="0">
                <a:solidFill>
                  <a:srgbClr val="212121"/>
                </a:solidFill>
                <a:latin typeface="Arial"/>
                <a:cs typeface="Arial"/>
              </a:rPr>
              <a:t>ф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i="1" spc="5" dirty="0">
                <a:solidFill>
                  <a:srgbClr val="212121"/>
                </a:solidFill>
                <a:latin typeface="Arial"/>
                <a:cs typeface="Arial"/>
              </a:rPr>
              <a:t>к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ив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н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ос</a:t>
            </a:r>
            <a:r>
              <a:rPr sz="1400" i="1" spc="-10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i="1" dirty="0">
                <a:solidFill>
                  <a:srgbClr val="212121"/>
                </a:solidFill>
                <a:latin typeface="Arial"/>
                <a:cs typeface="Arial"/>
              </a:rPr>
              <a:t>ь);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1523" y="3810228"/>
            <a:ext cx="1491615" cy="1143635"/>
          </a:xfrm>
          <a:custGeom>
            <a:avLst/>
            <a:gdLst/>
            <a:ahLst/>
            <a:cxnLst/>
            <a:rect l="l" t="t" r="r" b="b"/>
            <a:pathLst>
              <a:path w="1491614" h="1143635">
                <a:moveTo>
                  <a:pt x="0" y="1143152"/>
                </a:moveTo>
                <a:lnTo>
                  <a:pt x="1491614" y="1143152"/>
                </a:lnTo>
                <a:lnTo>
                  <a:pt x="1491614" y="0"/>
                </a:lnTo>
                <a:lnTo>
                  <a:pt x="0" y="0"/>
                </a:lnTo>
                <a:lnTo>
                  <a:pt x="0" y="11431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51523" y="3810228"/>
            <a:ext cx="1491615" cy="1077218"/>
          </a:xfrm>
          <a:prstGeom prst="rect">
            <a:avLst/>
          </a:prstGeom>
          <a:ln w="9525">
            <a:solidFill>
              <a:srgbClr val="D4D4D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8115" marR="149860" indent="-1905" algn="ctr">
              <a:lnSpc>
                <a:spcPct val="100000"/>
              </a:lnSpc>
            </a:pPr>
            <a:r>
              <a:rPr sz="1400" b="1" spc="-5" dirty="0">
                <a:solidFill>
                  <a:srgbClr val="212121"/>
                </a:solidFill>
                <a:latin typeface="Arial"/>
                <a:cs typeface="Arial"/>
              </a:rPr>
              <a:t>К</a:t>
            </a:r>
            <a:r>
              <a:rPr sz="1400" b="1" spc="-10" dirty="0">
                <a:solidFill>
                  <a:srgbClr val="212121"/>
                </a:solidFill>
                <a:latin typeface="Arial"/>
                <a:cs typeface="Arial"/>
              </a:rPr>
              <a:t>р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b="1" spc="-20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b="1" spc="-10" dirty="0">
                <a:solidFill>
                  <a:srgbClr val="212121"/>
                </a:solidFill>
                <a:latin typeface="Arial"/>
                <a:cs typeface="Arial"/>
              </a:rPr>
              <a:t>р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ии </a:t>
            </a:r>
            <a:r>
              <a:rPr sz="1400" b="1" spc="-10" dirty="0">
                <a:solidFill>
                  <a:srgbClr val="212121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пре</a:t>
            </a:r>
            <a:r>
              <a:rPr sz="1400" b="1" spc="-10" dirty="0">
                <a:solidFill>
                  <a:srgbClr val="212121"/>
                </a:solidFill>
                <a:latin typeface="Arial"/>
                <a:cs typeface="Arial"/>
              </a:rPr>
              <a:t>д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е</a:t>
            </a:r>
            <a:r>
              <a:rPr sz="1400" b="1" spc="-30" dirty="0">
                <a:solidFill>
                  <a:srgbClr val="212121"/>
                </a:solidFill>
                <a:latin typeface="Arial"/>
                <a:cs typeface="Arial"/>
              </a:rPr>
              <a:t>л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ения </a:t>
            </a:r>
            <a:r>
              <a:rPr sz="1400" b="1" spc="-30" dirty="0">
                <a:solidFill>
                  <a:srgbClr val="212121"/>
                </a:solidFill>
                <a:latin typeface="Arial"/>
                <a:cs typeface="Arial"/>
              </a:rPr>
              <a:t>л</a:t>
            </a:r>
            <a:r>
              <a:rPr sz="1400" b="1" spc="-55" dirty="0">
                <a:solidFill>
                  <a:srgbClr val="212121"/>
                </a:solidFill>
                <a:latin typeface="Arial"/>
                <a:cs typeface="Arial"/>
              </a:rPr>
              <a:t>у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ч</a:t>
            </a:r>
            <a:r>
              <a:rPr sz="1400" b="1" spc="-10" dirty="0">
                <a:solidFill>
                  <a:srgbClr val="212121"/>
                </a:solidFill>
                <a:latin typeface="Arial"/>
                <a:cs typeface="Arial"/>
              </a:rPr>
              <a:t>ш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ей прак</a:t>
            </a:r>
            <a:r>
              <a:rPr sz="1400" b="1" spc="-15" dirty="0">
                <a:solidFill>
                  <a:srgbClr val="212121"/>
                </a:solidFill>
                <a:latin typeface="Arial"/>
                <a:cs typeface="Arial"/>
              </a:rPr>
              <a:t>т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b="1" spc="5" dirty="0">
                <a:solidFill>
                  <a:srgbClr val="212121"/>
                </a:solidFill>
                <a:latin typeface="Arial"/>
                <a:cs typeface="Arial"/>
              </a:rPr>
              <a:t>к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и</a:t>
            </a:r>
            <a:r>
              <a:rPr sz="1400" b="1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b="1" dirty="0" err="1">
                <a:solidFill>
                  <a:srgbClr val="212121"/>
                </a:solidFill>
                <a:latin typeface="Arial"/>
                <a:cs typeface="Arial"/>
              </a:rPr>
              <a:t>на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 ППК</a:t>
            </a:r>
            <a:r>
              <a:rPr lang="ru-RU" sz="1400" b="1" dirty="0">
                <a:solidFill>
                  <a:srgbClr val="212121"/>
                </a:solidFill>
                <a:latin typeface="Arial"/>
                <a:cs typeface="Arial"/>
              </a:rPr>
              <a:t>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315325" y="3810228"/>
            <a:ext cx="474345" cy="1143635"/>
          </a:xfrm>
          <a:custGeom>
            <a:avLst/>
            <a:gdLst/>
            <a:ahLst/>
            <a:cxnLst/>
            <a:rect l="l" t="t" r="r" b="b"/>
            <a:pathLst>
              <a:path w="474345" h="1143635">
                <a:moveTo>
                  <a:pt x="0" y="1143152"/>
                </a:moveTo>
                <a:lnTo>
                  <a:pt x="474281" y="1143152"/>
                </a:lnTo>
                <a:lnTo>
                  <a:pt x="474281" y="0"/>
                </a:lnTo>
                <a:lnTo>
                  <a:pt x="0" y="0"/>
                </a:lnTo>
                <a:lnTo>
                  <a:pt x="0" y="11431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15325" y="3810228"/>
            <a:ext cx="474345" cy="1143635"/>
          </a:xfrm>
          <a:custGeom>
            <a:avLst/>
            <a:gdLst/>
            <a:ahLst/>
            <a:cxnLst/>
            <a:rect l="l" t="t" r="r" b="b"/>
            <a:pathLst>
              <a:path w="474345" h="1143635">
                <a:moveTo>
                  <a:pt x="0" y="1143152"/>
                </a:moveTo>
                <a:lnTo>
                  <a:pt x="474281" y="1143152"/>
                </a:lnTo>
                <a:lnTo>
                  <a:pt x="474281" y="0"/>
                </a:lnTo>
                <a:lnTo>
                  <a:pt x="0" y="0"/>
                </a:lnTo>
                <a:lnTo>
                  <a:pt x="0" y="1143152"/>
                </a:lnTo>
                <a:close/>
              </a:path>
            </a:pathLst>
          </a:custGeom>
          <a:ln w="9525">
            <a:solidFill>
              <a:srgbClr val="D4D4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8">
            <a:extLst>
              <a:ext uri="{FF2B5EF4-FFF2-40B4-BE49-F238E27FC236}">
                <a16:creationId xmlns:a16="http://schemas.microsoft.com/office/drawing/2014/main" xmlns="" id="{1B5727AA-DDD8-4A72-9515-176266814F8F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29</a:t>
            </a:fld>
            <a:endParaRPr sz="1400" b="1" spc="-1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Содер</a:t>
            </a:r>
            <a:r>
              <a:rPr spc="-10" dirty="0"/>
              <a:t>ж</a:t>
            </a:r>
            <a:r>
              <a:rPr dirty="0"/>
              <a:t>ание</a:t>
            </a:r>
          </a:p>
        </p:txBody>
      </p:sp>
      <p:sp>
        <p:nvSpPr>
          <p:cNvPr id="3" name="object 3"/>
          <p:cNvSpPr/>
          <p:nvPr/>
        </p:nvSpPr>
        <p:spPr>
          <a:xfrm>
            <a:off x="251853" y="1082166"/>
            <a:ext cx="8702040" cy="0"/>
          </a:xfrm>
          <a:custGeom>
            <a:avLst/>
            <a:gdLst/>
            <a:ahLst/>
            <a:cxnLst/>
            <a:rect l="l" t="t" r="r" b="b"/>
            <a:pathLst>
              <a:path w="8702040">
                <a:moveTo>
                  <a:pt x="0" y="0"/>
                </a:moveTo>
                <a:lnTo>
                  <a:pt x="8702027" y="0"/>
                </a:lnTo>
              </a:path>
            </a:pathLst>
          </a:custGeom>
          <a:ln w="762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Таблица 5">
            <a:extLst>
              <a:ext uri="{FF2B5EF4-FFF2-40B4-BE49-F238E27FC236}">
                <a16:creationId xmlns:a16="http://schemas.microsoft.com/office/drawing/2014/main" xmlns="" id="{E6BC6EB0-129E-4D68-AAAB-46AD44C11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095447"/>
              </p:ext>
            </p:extLst>
          </p:nvPr>
        </p:nvGraphicFramePr>
        <p:xfrm>
          <a:off x="254451" y="955040"/>
          <a:ext cx="8635098" cy="4856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10147">
                  <a:extLst>
                    <a:ext uri="{9D8B030D-6E8A-4147-A177-3AD203B41FA5}">
                      <a16:colId xmlns:a16="http://schemas.microsoft.com/office/drawing/2014/main" xmlns="" val="3371050535"/>
                    </a:ext>
                  </a:extLst>
                </a:gridCol>
                <a:gridCol w="7239000">
                  <a:extLst>
                    <a:ext uri="{9D8B030D-6E8A-4147-A177-3AD203B41FA5}">
                      <a16:colId xmlns:a16="http://schemas.microsoft.com/office/drawing/2014/main" xmlns="" val="1253086126"/>
                    </a:ext>
                  </a:extLst>
                </a:gridCol>
                <a:gridCol w="885951">
                  <a:extLst>
                    <a:ext uri="{9D8B030D-6E8A-4147-A177-3AD203B41FA5}">
                      <a16:colId xmlns:a16="http://schemas.microsoft.com/office/drawing/2014/main" xmlns="" val="3657280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Содержание раздела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 слайда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605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Цели</a:t>
                      </a:r>
                      <a:r>
                        <a:rPr lang="ru-RU" spc="-20" dirty="0"/>
                        <a:t> </a:t>
                      </a:r>
                      <a:r>
                        <a:rPr lang="ru-RU" dirty="0"/>
                        <a:t>и</a:t>
                      </a:r>
                      <a:r>
                        <a:rPr lang="ru-RU" spc="-15" dirty="0"/>
                        <a:t> </a:t>
                      </a:r>
                      <a:r>
                        <a:rPr lang="ru-RU" dirty="0"/>
                        <a:t>задачи</a:t>
                      </a:r>
                      <a:r>
                        <a:rPr lang="ru-RU" spc="-20" dirty="0"/>
                        <a:t> </a:t>
                      </a:r>
                      <a:r>
                        <a:rPr lang="ru-RU" dirty="0"/>
                        <a:t>ППКО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8448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spc="-15" dirty="0"/>
                        <a:t>В</a:t>
                      </a:r>
                      <a:r>
                        <a:rPr lang="ru-RU" sz="1800" spc="-25" dirty="0"/>
                        <a:t>и</a:t>
                      </a:r>
                      <a:r>
                        <a:rPr lang="ru-RU" sz="1800" spc="-15" dirty="0"/>
                        <a:t>ды</a:t>
                      </a:r>
                      <a:r>
                        <a:rPr lang="ru-RU" sz="1800" dirty="0"/>
                        <a:t> </a:t>
                      </a:r>
                      <a:r>
                        <a:rPr lang="ru-RU" sz="1800" spc="-25" dirty="0"/>
                        <a:t>п</a:t>
                      </a:r>
                      <a:r>
                        <a:rPr lang="ru-RU" sz="1800" spc="-15" dirty="0"/>
                        <a:t>ар</a:t>
                      </a:r>
                      <a:r>
                        <a:rPr lang="ru-RU" sz="1800" spc="-25" dirty="0"/>
                        <a:t>тн</a:t>
                      </a:r>
                      <a:r>
                        <a:rPr lang="ru-RU" sz="1800" spc="-15" dirty="0"/>
                        <a:t>ерских</a:t>
                      </a:r>
                      <a:r>
                        <a:rPr lang="ru-RU" sz="1800" spc="45" dirty="0"/>
                        <a:t> </a:t>
                      </a:r>
                      <a:r>
                        <a:rPr lang="ru-RU" sz="1800" spc="-25" dirty="0"/>
                        <a:t>п</a:t>
                      </a:r>
                      <a:r>
                        <a:rPr lang="ru-RU" sz="1800" spc="-15" dirty="0"/>
                        <a:t>р</a:t>
                      </a:r>
                      <a:r>
                        <a:rPr lang="ru-RU" sz="1800" spc="-10" dirty="0"/>
                        <a:t>о</a:t>
                      </a:r>
                      <a:r>
                        <a:rPr lang="ru-RU" sz="1800" spc="-15" dirty="0"/>
                        <a:t>верок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4262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Объем</a:t>
                      </a:r>
                      <a:r>
                        <a:rPr lang="ru-RU" spc="-30" dirty="0"/>
                        <a:t> </a:t>
                      </a:r>
                      <a:r>
                        <a:rPr lang="ru-RU" dirty="0"/>
                        <a:t>проведения</a:t>
                      </a:r>
                      <a:r>
                        <a:rPr lang="ru-RU" spc="-35" dirty="0"/>
                        <a:t> </a:t>
                      </a:r>
                      <a:r>
                        <a:rPr lang="ru-RU" dirty="0"/>
                        <a:t>ППКО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3998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lang="ru-RU" dirty="0"/>
                        <a:t>Организация</a:t>
                      </a:r>
                      <a:r>
                        <a:rPr lang="ru-RU" spc="-60" dirty="0"/>
                        <a:t> </a:t>
                      </a:r>
                      <a:r>
                        <a:rPr lang="ru-RU" dirty="0"/>
                        <a:t>процесса</a:t>
                      </a:r>
                      <a:r>
                        <a:rPr lang="ru-RU" spc="-30" dirty="0"/>
                        <a:t> </a:t>
                      </a:r>
                      <a:r>
                        <a:rPr lang="ru-RU" dirty="0"/>
                        <a:t>подго</a:t>
                      </a:r>
                      <a:r>
                        <a:rPr lang="ru-RU" spc="-40" dirty="0"/>
                        <a:t>т</a:t>
                      </a:r>
                      <a:r>
                        <a:rPr lang="ru-RU" dirty="0"/>
                        <a:t>овки и</a:t>
                      </a:r>
                      <a:r>
                        <a:rPr lang="ru-RU" spc="-25" dirty="0"/>
                        <a:t> </a:t>
                      </a:r>
                      <a:r>
                        <a:rPr lang="ru-RU" dirty="0"/>
                        <a:t>провед</a:t>
                      </a:r>
                      <a:r>
                        <a:rPr lang="ru-RU" spc="5" dirty="0"/>
                        <a:t>е</a:t>
                      </a:r>
                      <a:r>
                        <a:rPr lang="ru-RU" dirty="0"/>
                        <a:t>ния</a:t>
                      </a:r>
                      <a:r>
                        <a:rPr lang="ru-RU" spc="-30" dirty="0"/>
                        <a:t> </a:t>
                      </a:r>
                      <a:r>
                        <a:rPr lang="ru-RU" dirty="0"/>
                        <a:t>П</a:t>
                      </a:r>
                      <a:r>
                        <a:rPr lang="ru-RU" spc="-10" dirty="0"/>
                        <a:t>П</a:t>
                      </a:r>
                      <a:r>
                        <a:rPr lang="ru-RU" dirty="0"/>
                        <a:t>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7066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Типовой</a:t>
                      </a:r>
                      <a:r>
                        <a:rPr lang="ru-RU" spc="-45" dirty="0"/>
                        <a:t> </a:t>
                      </a:r>
                      <a:r>
                        <a:rPr lang="ru-RU" dirty="0"/>
                        <a:t>план</a:t>
                      </a:r>
                      <a:r>
                        <a:rPr lang="ru-RU" spc="-10" dirty="0"/>
                        <a:t> </a:t>
                      </a:r>
                      <a:r>
                        <a:rPr lang="ru-RU" dirty="0"/>
                        <a:t>проведения</a:t>
                      </a:r>
                      <a:r>
                        <a:rPr lang="ru-RU" spc="-35" dirty="0"/>
                        <a:t> </a:t>
                      </a:r>
                      <a:r>
                        <a:rPr lang="ru-RU" dirty="0"/>
                        <a:t>ППКО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1865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Принципы</a:t>
                      </a:r>
                      <a:r>
                        <a:rPr lang="ru-RU" spc="-40" dirty="0"/>
                        <a:t> </a:t>
                      </a:r>
                      <a:r>
                        <a:rPr lang="ru-RU" spc="-45" dirty="0"/>
                        <a:t>ф</a:t>
                      </a:r>
                      <a:r>
                        <a:rPr lang="ru-RU" dirty="0"/>
                        <a:t>ормирования</a:t>
                      </a:r>
                      <a:r>
                        <a:rPr lang="ru-RU" spc="-25" dirty="0"/>
                        <a:t> </a:t>
                      </a:r>
                      <a:r>
                        <a:rPr lang="ru-RU" dirty="0"/>
                        <a:t>и</a:t>
                      </a:r>
                      <a:r>
                        <a:rPr lang="ru-RU" spc="-15" dirty="0"/>
                        <a:t> </a:t>
                      </a:r>
                      <a:r>
                        <a:rPr lang="ru-RU" dirty="0"/>
                        <a:t>роли</a:t>
                      </a:r>
                      <a:r>
                        <a:rPr lang="ru-RU" spc="-25" dirty="0"/>
                        <a:t> </a:t>
                      </a:r>
                      <a:r>
                        <a:rPr lang="ru-RU" dirty="0"/>
                        <a:t>команды</a:t>
                      </a:r>
                      <a:r>
                        <a:rPr lang="ru-RU" spc="-30" dirty="0"/>
                        <a:t> </a:t>
                      </a:r>
                      <a:r>
                        <a:rPr lang="ru-RU" dirty="0"/>
                        <a:t>ППКО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1196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Порядок оценки направления «Управление проектами улучшений»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0511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Порядок оценки направления «Вовлечение, обучение, мотивация персонала»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5015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Порядок оценки направления «Готовность к тиражированию»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6622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Чек-листы по направлениям развития образцов и дополнительные материалы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1352904"/>
                  </a:ext>
                </a:extLst>
              </a:tr>
            </a:tbl>
          </a:graphicData>
        </a:graphic>
      </p:graphicFrame>
      <p:sp>
        <p:nvSpPr>
          <p:cNvPr id="6" name="object 8">
            <a:extLst>
              <a:ext uri="{FF2B5EF4-FFF2-40B4-BE49-F238E27FC236}">
                <a16:creationId xmlns:a16="http://schemas.microsoft.com/office/drawing/2014/main" xmlns="" id="{F6E35C83-A931-4318-BAA0-6168F040E3DF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1911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3</a:t>
            </a:fld>
            <a:endParaRPr sz="1400" b="1" spc="-1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488" y="6454686"/>
            <a:ext cx="8891905" cy="0"/>
          </a:xfrm>
          <a:custGeom>
            <a:avLst/>
            <a:gdLst/>
            <a:ahLst/>
            <a:cxnLst/>
            <a:rect l="l" t="t" r="r" b="b"/>
            <a:pathLst>
              <a:path w="8891905">
                <a:moveTo>
                  <a:pt x="0" y="0"/>
                </a:moveTo>
                <a:lnTo>
                  <a:pt x="8891701" y="0"/>
                </a:lnTo>
              </a:path>
            </a:pathLst>
          </a:custGeom>
          <a:ln w="9525">
            <a:solidFill>
              <a:srgbClr val="2D6A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9184" y="118948"/>
            <a:ext cx="1022731" cy="7346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44600" y="263745"/>
            <a:ext cx="646303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err="1">
                <a:solidFill>
                  <a:srgbClr val="00295F"/>
                </a:solidFill>
                <a:latin typeface="Arial"/>
                <a:cs typeface="Arial"/>
              </a:rPr>
              <a:t>Приложе</a:t>
            </a:r>
            <a:r>
              <a:rPr sz="1600" b="1" spc="-20" dirty="0" err="1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600" b="1" spc="-10" dirty="0" err="1">
                <a:solidFill>
                  <a:srgbClr val="00295F"/>
                </a:solidFill>
                <a:latin typeface="Arial"/>
                <a:cs typeface="Arial"/>
              </a:rPr>
              <a:t>ие</a:t>
            </a:r>
            <a:r>
              <a:rPr sz="1600" b="1" spc="2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lang="ru-RU" sz="1600" b="1" spc="-10" dirty="0">
                <a:solidFill>
                  <a:srgbClr val="00295F"/>
                </a:solidFill>
                <a:latin typeface="Arial"/>
                <a:cs typeface="Arial"/>
              </a:rPr>
              <a:t>3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sz="1600" b="1" spc="-25" dirty="0">
                <a:solidFill>
                  <a:srgbClr val="00295F"/>
                </a:solidFill>
                <a:latin typeface="Arial"/>
                <a:cs typeface="Arial"/>
              </a:rPr>
              <a:t>Шаблон </a:t>
            </a:r>
            <a:r>
              <a:rPr sz="1600" b="1" spc="-20" dirty="0" err="1">
                <a:solidFill>
                  <a:srgbClr val="00295F"/>
                </a:solidFill>
                <a:latin typeface="Arial"/>
                <a:cs typeface="Arial"/>
              </a:rPr>
              <a:t>м</a:t>
            </a:r>
            <a:r>
              <a:rPr sz="1600" b="1" spc="-15" dirty="0" err="1">
                <a:solidFill>
                  <a:srgbClr val="00295F"/>
                </a:solidFill>
                <a:latin typeface="Arial"/>
                <a:cs typeface="Arial"/>
              </a:rPr>
              <a:t>ем</a:t>
            </a:r>
            <a:r>
              <a:rPr sz="1600" b="1" spc="-20" dirty="0" err="1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600" b="1" spc="-10" dirty="0" err="1">
                <a:solidFill>
                  <a:srgbClr val="00295F"/>
                </a:solidFill>
                <a:latin typeface="Arial"/>
                <a:cs typeface="Arial"/>
              </a:rPr>
              <a:t>ра</a:t>
            </a:r>
            <a:r>
              <a:rPr sz="1600" b="1" spc="-20" dirty="0" err="1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600" b="1" spc="-15" dirty="0" err="1">
                <a:solidFill>
                  <a:srgbClr val="00295F"/>
                </a:solidFill>
                <a:latin typeface="Arial"/>
                <a:cs typeface="Arial"/>
              </a:rPr>
              <a:t>д</a:t>
            </a:r>
            <a:r>
              <a:rPr sz="1600" b="1" spc="-25" dirty="0" err="1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600" b="1" spc="-20" dirty="0" err="1">
                <a:solidFill>
                  <a:srgbClr val="00295F"/>
                </a:solidFill>
                <a:latin typeface="Arial"/>
                <a:cs typeface="Arial"/>
              </a:rPr>
              <a:t>м</a:t>
            </a:r>
            <a:r>
              <a:rPr sz="1600" b="1" spc="-10" dirty="0" err="1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600" b="1" spc="5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600" b="1" spc="-15" dirty="0">
                <a:solidFill>
                  <a:srgbClr val="00295F"/>
                </a:solidFill>
                <a:latin typeface="Arial"/>
                <a:cs typeface="Arial"/>
              </a:rPr>
              <a:t>ПК</a:t>
            </a:r>
            <a:r>
              <a:rPr lang="ru-RU" sz="1600" b="1" spc="-1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xmlns="" id="{B889AAA2-452C-4436-868C-5C1F1972A64A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30</a:t>
            </a:fld>
            <a:endParaRPr sz="1400" b="1" spc="-1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EC30ECFC-A234-4159-AB22-422A69A44C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15605"/>
            <a:ext cx="9144000" cy="462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8496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488" y="6454686"/>
            <a:ext cx="8891905" cy="0"/>
          </a:xfrm>
          <a:custGeom>
            <a:avLst/>
            <a:gdLst/>
            <a:ahLst/>
            <a:cxnLst/>
            <a:rect l="l" t="t" r="r" b="b"/>
            <a:pathLst>
              <a:path w="8891905">
                <a:moveTo>
                  <a:pt x="0" y="0"/>
                </a:moveTo>
                <a:lnTo>
                  <a:pt x="8891701" y="0"/>
                </a:lnTo>
              </a:path>
            </a:pathLst>
          </a:custGeom>
          <a:ln w="9525">
            <a:solidFill>
              <a:srgbClr val="2D6A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9184" y="118948"/>
            <a:ext cx="1022731" cy="7346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44600" y="263745"/>
            <a:ext cx="646303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err="1">
                <a:solidFill>
                  <a:srgbClr val="00295F"/>
                </a:solidFill>
                <a:latin typeface="Arial"/>
                <a:cs typeface="Arial"/>
              </a:rPr>
              <a:t>Приложе</a:t>
            </a:r>
            <a:r>
              <a:rPr sz="1600" b="1" spc="-20" dirty="0" err="1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600" b="1" spc="-10" dirty="0" err="1">
                <a:solidFill>
                  <a:srgbClr val="00295F"/>
                </a:solidFill>
                <a:latin typeface="Arial"/>
                <a:cs typeface="Arial"/>
              </a:rPr>
              <a:t>ие</a:t>
            </a:r>
            <a:r>
              <a:rPr sz="1600" b="1" spc="2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lang="ru-RU" sz="1600" b="1" spc="-10" dirty="0">
                <a:solidFill>
                  <a:srgbClr val="00295F"/>
                </a:solidFill>
                <a:latin typeface="Arial"/>
                <a:cs typeface="Arial"/>
              </a:rPr>
              <a:t>3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sz="1600" b="1" spc="-25" dirty="0">
                <a:solidFill>
                  <a:srgbClr val="00295F"/>
                </a:solidFill>
                <a:latin typeface="Arial"/>
                <a:cs typeface="Arial"/>
              </a:rPr>
              <a:t>Шаблон </a:t>
            </a:r>
            <a:r>
              <a:rPr sz="1600" b="1" spc="-20" dirty="0" err="1">
                <a:solidFill>
                  <a:srgbClr val="00295F"/>
                </a:solidFill>
                <a:latin typeface="Arial"/>
                <a:cs typeface="Arial"/>
              </a:rPr>
              <a:t>м</a:t>
            </a:r>
            <a:r>
              <a:rPr sz="1600" b="1" spc="-15" dirty="0" err="1">
                <a:solidFill>
                  <a:srgbClr val="00295F"/>
                </a:solidFill>
                <a:latin typeface="Arial"/>
                <a:cs typeface="Arial"/>
              </a:rPr>
              <a:t>ем</a:t>
            </a:r>
            <a:r>
              <a:rPr sz="1600" b="1" spc="-20" dirty="0" err="1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600" b="1" spc="-10" dirty="0" err="1">
                <a:solidFill>
                  <a:srgbClr val="00295F"/>
                </a:solidFill>
                <a:latin typeface="Arial"/>
                <a:cs typeface="Arial"/>
              </a:rPr>
              <a:t>ра</a:t>
            </a:r>
            <a:r>
              <a:rPr sz="1600" b="1" spc="-20" dirty="0" err="1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600" b="1" spc="-15" dirty="0" err="1">
                <a:solidFill>
                  <a:srgbClr val="00295F"/>
                </a:solidFill>
                <a:latin typeface="Arial"/>
                <a:cs typeface="Arial"/>
              </a:rPr>
              <a:t>д</a:t>
            </a:r>
            <a:r>
              <a:rPr sz="1600" b="1" spc="-25" dirty="0" err="1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600" b="1" spc="-20" dirty="0" err="1">
                <a:solidFill>
                  <a:srgbClr val="00295F"/>
                </a:solidFill>
                <a:latin typeface="Arial"/>
                <a:cs typeface="Arial"/>
              </a:rPr>
              <a:t>м</a:t>
            </a:r>
            <a:r>
              <a:rPr sz="1600" b="1" spc="-10" dirty="0" err="1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600" b="1" spc="5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600" b="1" spc="-15" dirty="0">
                <a:solidFill>
                  <a:srgbClr val="00295F"/>
                </a:solidFill>
                <a:latin typeface="Arial"/>
                <a:cs typeface="Arial"/>
              </a:rPr>
              <a:t>ПК</a:t>
            </a:r>
            <a:r>
              <a:rPr lang="ru-RU" sz="1600" b="1" spc="-1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55372D7-5C7C-4CFF-83C7-7EB1FB9080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49" y="1447800"/>
            <a:ext cx="8915407" cy="3352757"/>
          </a:xfrm>
          <a:prstGeom prst="rect">
            <a:avLst/>
          </a:prstGeom>
        </p:spPr>
      </p:pic>
      <p:sp>
        <p:nvSpPr>
          <p:cNvPr id="7" name="object 8">
            <a:extLst>
              <a:ext uri="{FF2B5EF4-FFF2-40B4-BE49-F238E27FC236}">
                <a16:creationId xmlns:a16="http://schemas.microsoft.com/office/drawing/2014/main" xmlns="" id="{82FE7F5E-29C6-4A50-8FAC-68B83A646E44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31</a:t>
            </a:fld>
            <a:endParaRPr sz="1400" b="1" spc="-10" dirty="0"/>
          </a:p>
        </p:txBody>
      </p:sp>
    </p:spTree>
    <p:extLst>
      <p:ext uri="{BB962C8B-B14F-4D97-AF65-F5344CB8AC3E}">
        <p14:creationId xmlns:p14="http://schemas.microsoft.com/office/powerpoint/2010/main" val="1451546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0" y="1"/>
          <a:ext cx="16197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" y="1"/>
                        <a:ext cx="16197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82B554F9-30CE-4E20-BC58-C32F86F23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299555"/>
              </p:ext>
            </p:extLst>
          </p:nvPr>
        </p:nvGraphicFramePr>
        <p:xfrm>
          <a:off x="323528" y="1196752"/>
          <a:ext cx="8563296" cy="4405197"/>
        </p:xfrm>
        <a:graphic>
          <a:graphicData uri="http://schemas.openxmlformats.org/drawingml/2006/table">
            <a:tbl>
              <a:tblPr/>
              <a:tblGrid>
                <a:gridCol w="2848483">
                  <a:extLst>
                    <a:ext uri="{9D8B030D-6E8A-4147-A177-3AD203B41FA5}">
                      <a16:colId xmlns:a16="http://schemas.microsoft.com/office/drawing/2014/main" xmlns="" val="1682389709"/>
                    </a:ext>
                  </a:extLst>
                </a:gridCol>
                <a:gridCol w="2196231">
                  <a:extLst>
                    <a:ext uri="{9D8B030D-6E8A-4147-A177-3AD203B41FA5}">
                      <a16:colId xmlns:a16="http://schemas.microsoft.com/office/drawing/2014/main" xmlns="" val="3863608140"/>
                    </a:ext>
                  </a:extLst>
                </a:gridCol>
                <a:gridCol w="1759291">
                  <a:extLst>
                    <a:ext uri="{9D8B030D-6E8A-4147-A177-3AD203B41FA5}">
                      <a16:colId xmlns:a16="http://schemas.microsoft.com/office/drawing/2014/main" xmlns="" val="593423312"/>
                    </a:ext>
                  </a:extLst>
                </a:gridCol>
                <a:gridCol w="1759291">
                  <a:extLst>
                    <a:ext uri="{9D8B030D-6E8A-4147-A177-3AD203B41FA5}">
                      <a16:colId xmlns:a16="http://schemas.microsoft.com/office/drawing/2014/main" xmlns="" val="3026585739"/>
                    </a:ext>
                  </a:extLst>
                </a:gridCol>
              </a:tblGrid>
              <a:tr h="43204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Показатели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Уровень образца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2543287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Федеральный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Региональный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Местный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5014814"/>
                  </a:ext>
                </a:extLst>
              </a:tr>
              <a:tr h="706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Уровень признания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ФОИВ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Правительство региона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Отраслевой центр компетенций региона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27551574"/>
                  </a:ext>
                </a:extLst>
              </a:tr>
              <a:tr h="706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Соответствие федеральным критериям, при наличии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ниже уровня «Развитый»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Базовый </a:t>
                      </a:r>
                      <a:b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уровень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обязательно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92429332"/>
                  </a:ext>
                </a:extLst>
              </a:tr>
              <a:tr h="706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Масштаб деятельности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Регион в целом или </a:t>
                      </a:r>
                      <a:b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группа организаций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Организация или группа организаций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Организация или группа процессов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39779154"/>
                  </a:ext>
                </a:extLst>
              </a:tr>
              <a:tr h="4708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Масштаб тиража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Любой регион РФ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Отдельные </a:t>
                      </a:r>
                      <a:b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регионы РФ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Организации </a:t>
                      </a:r>
                      <a:b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внутри региона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13031262"/>
                  </a:ext>
                </a:extLst>
              </a:tr>
              <a:tr h="4708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Готовность к передаче опыта </a:t>
                      </a:r>
                      <a:b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течение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менее года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менее 9 месяцев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менее 6 месяцев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83020574"/>
                  </a:ext>
                </a:extLst>
              </a:tr>
              <a:tr h="6244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Оценка при партнерской проверке качества образцов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Уровень «федеральный»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Уровень «региональный»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Уровень «местный»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23459461"/>
                  </a:ext>
                </a:extLst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2286000" y="0"/>
            <a:ext cx="5815013" cy="962025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>
              <a:tabLst>
                <a:tab pos="5649913" algn="l"/>
              </a:tabLst>
            </a:pPr>
            <a:r>
              <a:rPr lang="ru-RU" kern="0" dirty="0"/>
              <a:t>Образцы лучших практик в регионах</a:t>
            </a:r>
          </a:p>
          <a:p>
            <a:pPr>
              <a:tabLst>
                <a:tab pos="5649913" algn="l"/>
              </a:tabLst>
            </a:pPr>
            <a:r>
              <a:rPr lang="ru-RU" b="0" kern="0" dirty="0"/>
              <a:t>Уровни развития и признания</a:t>
            </a:r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xmlns="" id="{A5288448-3843-45D3-B3B7-89D921D3BC07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1911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4</a:t>
            </a:fld>
            <a:endParaRPr sz="1400" b="1" spc="-10" dirty="0"/>
          </a:p>
        </p:txBody>
      </p:sp>
    </p:spTree>
    <p:extLst>
      <p:ext uri="{BB962C8B-B14F-4D97-AF65-F5344CB8AC3E}">
        <p14:creationId xmlns:p14="http://schemas.microsoft.com/office/powerpoint/2010/main" val="79989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22620" y="3198876"/>
            <a:ext cx="3421379" cy="32034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9644" y="2780919"/>
            <a:ext cx="5439156" cy="37087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err="1">
                <a:solidFill>
                  <a:srgbClr val="414142"/>
                </a:solidFill>
                <a:latin typeface="Arial"/>
                <a:cs typeface="Arial"/>
              </a:rPr>
              <a:t>За</a:t>
            </a:r>
            <a:r>
              <a:rPr sz="1800" b="1" spc="-10" dirty="0" err="1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800" b="1" spc="-5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800" b="1" dirty="0" err="1">
                <a:solidFill>
                  <a:srgbClr val="414142"/>
                </a:solidFill>
                <a:latin typeface="Arial"/>
                <a:cs typeface="Arial"/>
              </a:rPr>
              <a:t>чи</a:t>
            </a:r>
            <a:r>
              <a:rPr sz="1800" b="1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414142"/>
                </a:solidFill>
                <a:latin typeface="Arial"/>
                <a:cs typeface="Arial"/>
              </a:rPr>
              <a:t>ПП</a:t>
            </a:r>
            <a:r>
              <a:rPr sz="1800" b="1" spc="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lang="ru-RU" sz="1800" b="1" spc="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414142"/>
                </a:solidFill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 marL="297180" marR="5080" indent="-284480" algn="just">
              <a:lnSpc>
                <a:spcPct val="100000"/>
              </a:lnSpc>
              <a:spcBef>
                <a:spcPts val="610"/>
              </a:spcBef>
              <a:buClr>
                <a:srgbClr val="414142"/>
              </a:buClr>
              <a:buFont typeface="Arial"/>
              <a:buChar char="•"/>
              <a:tabLst>
                <a:tab pos="297815" algn="l"/>
                <a:tab pos="3168650" algn="l"/>
                <a:tab pos="5150485" algn="l"/>
              </a:tabLst>
            </a:pP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Э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спрес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диа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г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ности</a:t>
            </a:r>
            <a:r>
              <a:rPr sz="1600" spc="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lang="ru-RU" sz="1600" spc="-5" dirty="0">
                <a:solidFill>
                  <a:srgbClr val="414142"/>
                </a:solidFill>
                <a:latin typeface="Arial"/>
                <a:cs typeface="Arial"/>
              </a:rPr>
              <a:t>организации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апра</a:t>
            </a:r>
            <a:r>
              <a:rPr sz="1600" spc="-4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ни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ям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  </a:t>
            </a:r>
            <a:r>
              <a:rPr sz="1600" spc="10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600" spc="-2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600" spc="0" dirty="0" err="1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600" spc="-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ия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методов бережливого производства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  </a:t>
            </a:r>
            <a:r>
              <a:rPr sz="1600" spc="9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при</a:t>
            </a:r>
            <a:r>
              <a:rPr sz="1600" spc="-50" dirty="0" err="1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600" spc="-5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600" spc="-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нием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вы</a:t>
            </a:r>
            <a:r>
              <a:rPr sz="1600" spc="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spc="-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ок</a:t>
            </a:r>
            <a:r>
              <a:rPr sz="1600" spc="-20" dirty="0" err="1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али</a:t>
            </a:r>
            <a:r>
              <a:rPr sz="1600" spc="-25" dirty="0" err="1">
                <a:solidFill>
                  <a:srgbClr val="414142"/>
                </a:solidFill>
                <a:latin typeface="Arial"/>
                <a:cs typeface="Arial"/>
              </a:rPr>
              <a:t>ф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600" spc="-20" dirty="0" err="1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иро</a:t>
            </a:r>
            <a:r>
              <a:rPr sz="1600" spc="-25" dirty="0" err="1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ан</a:t>
            </a:r>
            <a:r>
              <a:rPr sz="1600" spc="-20" dirty="0" err="1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ых</a:t>
            </a:r>
            <a:r>
              <a:rPr sz="1600" spc="6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спец</a:t>
            </a:r>
            <a:r>
              <a:rPr sz="1600" spc="-20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алис</a:t>
            </a:r>
            <a:r>
              <a:rPr sz="1600" spc="-20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ов</a:t>
            </a:r>
            <a:r>
              <a:rPr sz="16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600" spc="-50" dirty="0">
                <a:solidFill>
                  <a:srgbClr val="414142"/>
                </a:solidFill>
                <a:latin typeface="Arial"/>
                <a:cs typeface="Arial"/>
              </a:rPr>
              <a:t>из регионов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  <a:p>
            <a:pPr marL="297180" indent="-284480">
              <a:lnSpc>
                <a:spcPct val="100000"/>
              </a:lnSpc>
              <a:spcBef>
                <a:spcPts val="1200"/>
              </a:spcBef>
              <a:buClr>
                <a:srgbClr val="414142"/>
              </a:buClr>
              <a:buFont typeface="Arial"/>
              <a:buChar char="•"/>
              <a:tabLst>
                <a:tab pos="297815" algn="l"/>
                <a:tab pos="1553210" algn="l"/>
                <a:tab pos="2632075" algn="l"/>
                <a:tab pos="3594100" algn="l"/>
                <a:tab pos="4513580" algn="l"/>
              </a:tabLst>
            </a:pP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Пер</a:t>
            </a:r>
            <a:r>
              <a:rPr sz="1600" spc="-5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600" spc="-5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ча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600" spc="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ич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spc="-45" dirty="0">
                <a:solidFill>
                  <a:srgbClr val="414142"/>
                </a:solidFill>
                <a:latin typeface="Arial"/>
                <a:cs typeface="Arial"/>
              </a:rPr>
              <a:t>г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опы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а,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spc="-50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600" spc="-2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sz="1600" spc="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уч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ши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ми</a:t>
            </a:r>
            <a:endParaRPr sz="1600" dirty="0">
              <a:latin typeface="Arial"/>
              <a:cs typeface="Arial"/>
            </a:endParaRPr>
          </a:p>
          <a:p>
            <a:pPr marL="297180">
              <a:lnSpc>
                <a:spcPct val="100000"/>
              </a:lnSpc>
            </a:pP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практи</a:t>
            </a:r>
            <a:r>
              <a:rPr sz="1600" spc="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spc="-25" dirty="0" err="1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6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;</a:t>
            </a:r>
            <a:endParaRPr lang="ru-RU" sz="1600" spc="-5" dirty="0">
              <a:solidFill>
                <a:srgbClr val="414142"/>
              </a:solidFill>
              <a:latin typeface="Arial"/>
              <a:cs typeface="Arial"/>
            </a:endParaRPr>
          </a:p>
          <a:p>
            <a:pPr marL="297180">
              <a:lnSpc>
                <a:spcPct val="100000"/>
              </a:lnSpc>
            </a:pPr>
            <a:endParaRPr sz="1600" dirty="0">
              <a:latin typeface="Arial"/>
              <a:cs typeface="Arial"/>
            </a:endParaRPr>
          </a:p>
          <a:p>
            <a:pPr marL="320040" indent="-283464" fontAlgn="t">
              <a:buClr>
                <a:srgbClr val="414142"/>
              </a:buClr>
              <a:buSzPts val="1600"/>
              <a:buFont typeface="Arial" panose="020B0604020202020204" pitchFamily="34" charset="0"/>
              <a:buChar char="•"/>
              <a:tabLst>
                <a:tab pos="320040" algn="l"/>
              </a:tabLst>
            </a:pPr>
            <a:r>
              <a:rPr sz="1600" spc="-2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600" spc="-5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600" spc="-6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60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ние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 </a:t>
            </a:r>
            <a:r>
              <a:rPr sz="1600" spc="-2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наи</a:t>
            </a:r>
            <a:r>
              <a:rPr sz="160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600" spc="-20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-5" dirty="0" err="1">
                <a:solidFill>
                  <a:srgbClr val="414142"/>
                </a:solidFill>
                <a:latin typeface="Arial"/>
                <a:cs typeface="Arial"/>
              </a:rPr>
              <a:t>чш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их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 </a:t>
            </a:r>
            <a:r>
              <a:rPr sz="1600" spc="-2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30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-2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60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й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2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60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15" dirty="0" err="1">
                <a:solidFill>
                  <a:srgbClr val="414142"/>
                </a:solidFill>
                <a:latin typeface="Arial"/>
                <a:cs typeface="Arial"/>
              </a:rPr>
              <a:t>ш</a:t>
            </a:r>
            <a:r>
              <a:rPr sz="160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ния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2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5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spc="-85" dirty="0" err="1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лем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;</a:t>
            </a:r>
            <a:endParaRPr lang="ru-RU" sz="1600" spc="-5" dirty="0">
              <a:solidFill>
                <a:srgbClr val="414142"/>
              </a:solidFill>
              <a:latin typeface="Arial"/>
              <a:cs typeface="Arial"/>
            </a:endParaRPr>
          </a:p>
          <a:p>
            <a:pPr marL="320040" indent="-283464" fontAlgn="t">
              <a:buClr>
                <a:srgbClr val="414142"/>
              </a:buClr>
              <a:buSzPts val="1600"/>
              <a:buFont typeface="Arial" panose="020B0604020202020204" pitchFamily="34" charset="0"/>
              <a:buChar char="•"/>
              <a:tabLst>
                <a:tab pos="320040" algn="l"/>
              </a:tabLst>
            </a:pPr>
            <a:endParaRPr lang="ru-RU" sz="1600" dirty="0">
              <a:solidFill>
                <a:srgbClr val="4141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indent="-283464" fontAlgn="t">
              <a:buClr>
                <a:srgbClr val="414142"/>
              </a:buClr>
              <a:buSzPts val="1600"/>
              <a:buFont typeface="Arial" panose="020B0604020202020204" pitchFamily="34" charset="0"/>
              <a:buChar char="•"/>
              <a:tabLst>
                <a:tab pos="320040" algn="l"/>
              </a:tabLst>
            </a:pPr>
            <a:r>
              <a:rPr lang="ru-RU" sz="16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spc="5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RU" sz="16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600" spc="-35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лен</a:t>
            </a:r>
            <a:r>
              <a:rPr lang="ru-RU" sz="1600" spc="-1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 с</a:t>
            </a:r>
            <a:r>
              <a:rPr lang="ru-RU" sz="1600" spc="5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sz="1600" spc="5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sz="1600" spc="-5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ых с</a:t>
            </a:r>
            <a:r>
              <a:rPr lang="ru-RU" sz="1600" spc="-15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</a:t>
            </a:r>
            <a:r>
              <a:rPr lang="ru-RU" sz="1600" spc="1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 и о</a:t>
            </a:r>
            <a:r>
              <a:rPr lang="ru-RU" sz="1600" spc="-65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16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лас</a:t>
            </a:r>
            <a:r>
              <a:rPr lang="ru-RU" sz="1600" spc="-15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ей </a:t>
            </a:r>
            <a:r>
              <a:rPr lang="ru-RU" sz="1600" spc="5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endParaRPr lang="ru-RU" dirty="0">
              <a:latin typeface="Arial" panose="020B0604020202020204" pitchFamily="34" charset="0"/>
            </a:endParaRPr>
          </a:p>
          <a:p>
            <a:pPr marL="320040" fontAlgn="t"/>
            <a:r>
              <a:rPr lang="ru-RU" sz="1600" spc="-45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1600" spc="15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sz="1600" spc="-1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1600" spc="5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16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ru-RU" sz="1600" spc="1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ния и </a:t>
            </a:r>
            <a:r>
              <a:rPr lang="ru-RU" sz="1600" spc="-5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16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1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spc="5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</a:t>
            </a:r>
            <a:r>
              <a:rPr lang="ru-RU" sz="1600" spc="-1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</a:t>
            </a:r>
            <a:r>
              <a:rPr lang="ru-RU" sz="1600" spc="-1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spc="-5" dirty="0">
                <a:solidFill>
                  <a:srgbClr val="414142"/>
                </a:solidFill>
                <a:latin typeface="Arial"/>
                <a:cs typeface="Arial"/>
              </a:rPr>
              <a:t> к</a:t>
            </a:r>
            <a:r>
              <a:rPr lang="ru-RU" sz="1600" spc="-6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lang="ru-RU" sz="1600" spc="-135" dirty="0">
                <a:solidFill>
                  <a:srgbClr val="414142"/>
                </a:solidFill>
                <a:latin typeface="Arial"/>
                <a:cs typeface="Arial"/>
              </a:rPr>
              <a:t>ь</a:t>
            </a:r>
            <a:r>
              <a:rPr lang="ru-RU" sz="160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lang="ru-RU" sz="1600" spc="-4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lang="ru-RU" sz="1600" spc="-15" dirty="0">
                <a:solidFill>
                  <a:srgbClr val="414142"/>
                </a:solidFill>
                <a:latin typeface="Arial"/>
                <a:cs typeface="Arial"/>
              </a:rPr>
              <a:t>ры</a:t>
            </a:r>
            <a:r>
              <a:rPr lang="ru-RU" sz="1600" spc="5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пос</a:t>
            </a:r>
            <a:r>
              <a:rPr lang="ru-RU" sz="1600" spc="-2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оя</a:t>
            </a:r>
            <a:r>
              <a:rPr lang="ru-RU" sz="1600" spc="-15" dirty="0">
                <a:solidFill>
                  <a:srgbClr val="414142"/>
                </a:solidFill>
                <a:latin typeface="Arial"/>
                <a:cs typeface="Arial"/>
              </a:rPr>
              <a:t>нн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ых</a:t>
            </a:r>
            <a:r>
              <a:rPr lang="ru-RU" sz="1600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600" spc="-6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lang="ru-RU" sz="1600" spc="-3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lang="ru-RU" sz="1600" spc="-15" dirty="0">
                <a:solidFill>
                  <a:srgbClr val="414142"/>
                </a:solidFill>
                <a:latin typeface="Arial"/>
                <a:cs typeface="Arial"/>
              </a:rPr>
              <a:t>чш</a:t>
            </a:r>
            <a:r>
              <a:rPr lang="ru-RU" sz="160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lang="ru-RU" sz="16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lang="ru-RU" sz="1600" spc="0" dirty="0">
                <a:solidFill>
                  <a:srgbClr val="414142"/>
                </a:solidFill>
                <a:latin typeface="Arial"/>
                <a:cs typeface="Arial"/>
              </a:rPr>
              <a:t>й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92200" y="204239"/>
            <a:ext cx="6959600" cy="46166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1.</a:t>
            </a:r>
            <a:r>
              <a:rPr spc="-35" dirty="0"/>
              <a:t> </a:t>
            </a:r>
            <a:r>
              <a:rPr dirty="0"/>
              <a:t>Цели</a:t>
            </a:r>
            <a:r>
              <a:rPr spc="-20" dirty="0"/>
              <a:t> </a:t>
            </a:r>
            <a:r>
              <a:rPr dirty="0"/>
              <a:t>и</a:t>
            </a:r>
            <a:r>
              <a:rPr spc="-15" dirty="0"/>
              <a:t> </a:t>
            </a:r>
            <a:r>
              <a:rPr dirty="0" err="1"/>
              <a:t>задачи</a:t>
            </a:r>
            <a:r>
              <a:rPr spc="-20" dirty="0"/>
              <a:t> </a:t>
            </a:r>
            <a:r>
              <a:rPr dirty="0"/>
              <a:t>ППК</a:t>
            </a:r>
            <a:r>
              <a:rPr lang="ru-RU" dirty="0"/>
              <a:t>О</a:t>
            </a:r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00685" y="2780919"/>
            <a:ext cx="8820150" cy="0"/>
          </a:xfrm>
          <a:custGeom>
            <a:avLst/>
            <a:gdLst/>
            <a:ahLst/>
            <a:cxnLst/>
            <a:rect l="l" t="t" r="r" b="b"/>
            <a:pathLst>
              <a:path w="8820150">
                <a:moveTo>
                  <a:pt x="0" y="0"/>
                </a:moveTo>
                <a:lnTo>
                  <a:pt x="8819997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96972" y="1073213"/>
            <a:ext cx="6195695" cy="1108075"/>
          </a:xfrm>
          <a:custGeom>
            <a:avLst/>
            <a:gdLst/>
            <a:ahLst/>
            <a:cxnLst/>
            <a:rect l="l" t="t" r="r" b="b"/>
            <a:pathLst>
              <a:path w="6195695" h="1108075">
                <a:moveTo>
                  <a:pt x="0" y="1107757"/>
                </a:moveTo>
                <a:lnTo>
                  <a:pt x="6195568" y="1107757"/>
                </a:lnTo>
                <a:lnTo>
                  <a:pt x="6195568" y="0"/>
                </a:lnTo>
                <a:lnTo>
                  <a:pt x="0" y="0"/>
                </a:lnTo>
                <a:lnTo>
                  <a:pt x="0" y="11077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500122" y="1196403"/>
            <a:ext cx="619569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/>
            <a:r>
              <a:rPr lang="ru-RU" sz="1600" b="1" spc="25" dirty="0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lang="ru-RU" sz="1600" b="1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lang="ru-RU" sz="1600" b="1" dirty="0">
                <a:solidFill>
                  <a:srgbClr val="414142"/>
                </a:solidFill>
                <a:latin typeface="Arial"/>
                <a:cs typeface="Arial"/>
              </a:rPr>
              <a:t>ль	ППКО	</a:t>
            </a:r>
            <a:r>
              <a:rPr lang="ru-RU" sz="1600" dirty="0">
                <a:solidFill>
                  <a:srgbClr val="414142"/>
                </a:solidFill>
                <a:latin typeface="Arial"/>
                <a:cs typeface="Arial"/>
              </a:rPr>
              <a:t>– 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опр</a:t>
            </a:r>
            <a:r>
              <a:rPr lang="ru-RU" sz="1600" spc="-5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lang="ru-RU" sz="1600" spc="-5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ле</a:t>
            </a:r>
            <a:r>
              <a:rPr lang="ru-RU" sz="1600" spc="-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lang="ru-RU" sz="16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lang="ru-RU" sz="1600" dirty="0">
                <a:solidFill>
                  <a:srgbClr val="414142"/>
                </a:solidFill>
                <a:latin typeface="Arial"/>
                <a:cs typeface="Arial"/>
              </a:rPr>
              <a:t>	</a:t>
            </a:r>
            <a:r>
              <a:rPr lang="ru-RU" sz="1600" spc="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lang="ru-RU" sz="1600" spc="-5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lang="ru-RU" sz="1600" spc="-2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lang="ru-RU" sz="1600" spc="-6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lang="ru-RU" sz="1600" spc="-2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ств</a:t>
            </a:r>
            <a:r>
              <a:rPr lang="ru-RU" sz="16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я организации 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600" spc="-2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600" spc="-5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spc="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600" spc="-45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spc="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«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образец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»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 соответствующего уровня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7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ос</a:t>
            </a:r>
            <a:r>
              <a:rPr sz="1600" spc="-1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6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spc="-25" dirty="0">
                <a:solidFill>
                  <a:srgbClr val="414142"/>
                </a:solidFill>
                <a:latin typeface="Arial"/>
                <a:cs typeface="Arial"/>
              </a:rPr>
              <a:t>ц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енки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7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20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600" spc="-5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600" spc="-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ст</a:t>
            </a:r>
            <a:r>
              <a:rPr sz="1600" spc="-20" dirty="0" err="1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6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применения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методов бережливого производства </a:t>
            </a:r>
            <a:r>
              <a:rPr sz="1600" spc="-15" dirty="0" err="1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lang="ru-RU" sz="160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5" dirty="0" err="1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апра</a:t>
            </a:r>
            <a:r>
              <a:rPr sz="1600" spc="-45" dirty="0" err="1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ле</a:t>
            </a:r>
            <a:r>
              <a:rPr sz="1600" spc="-5" dirty="0" err="1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600" spc="-15" dirty="0" err="1">
                <a:solidFill>
                  <a:srgbClr val="414142"/>
                </a:solidFill>
                <a:latin typeface="Arial"/>
                <a:cs typeface="Arial"/>
              </a:rPr>
              <a:t>ям</a:t>
            </a:r>
            <a:r>
              <a:rPr lang="ru-RU" sz="1600" spc="-15" dirty="0">
                <a:solidFill>
                  <a:srgbClr val="414142"/>
                </a:solidFill>
                <a:latin typeface="Arial"/>
                <a:cs typeface="Arial"/>
              </a:rPr>
              <a:t> и</a:t>
            </a:r>
            <a:r>
              <a:rPr sz="1600" spc="1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выраб</a:t>
            </a:r>
            <a:r>
              <a:rPr sz="1600" spc="-5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600" spc="2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    </a:t>
            </a:r>
            <a:r>
              <a:rPr sz="1600" spc="15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ре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60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spc="-2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да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ци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й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 дл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даль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ейше</a:t>
            </a:r>
            <a:r>
              <a:rPr sz="1600" spc="-40" dirty="0">
                <a:solidFill>
                  <a:srgbClr val="414142"/>
                </a:solidFill>
                <a:latin typeface="Arial"/>
                <a:cs typeface="Arial"/>
              </a:rPr>
              <a:t>г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600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600" spc="-2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звит</a:t>
            </a:r>
            <a:r>
              <a:rPr sz="16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6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6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9644" y="1062227"/>
            <a:ext cx="2141220" cy="1607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xmlns="" id="{710D08DA-9EBB-433A-A3C2-E3A76C1002A3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1911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5</a:t>
            </a:fld>
            <a:endParaRPr sz="1400" b="1" spc="-1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0788" y="1877060"/>
            <a:ext cx="3029585" cy="1040130"/>
          </a:xfrm>
          <a:custGeom>
            <a:avLst/>
            <a:gdLst/>
            <a:ahLst/>
            <a:cxnLst/>
            <a:rect l="l" t="t" r="r" b="b"/>
            <a:pathLst>
              <a:path w="3029585" h="1040130">
                <a:moveTo>
                  <a:pt x="0" y="1039876"/>
                </a:moveTo>
                <a:lnTo>
                  <a:pt x="3029077" y="1039876"/>
                </a:lnTo>
                <a:lnTo>
                  <a:pt x="3029077" y="0"/>
                </a:lnTo>
                <a:lnTo>
                  <a:pt x="0" y="0"/>
                </a:lnTo>
                <a:lnTo>
                  <a:pt x="0" y="10398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0788" y="1476883"/>
            <a:ext cx="3029585" cy="1857502"/>
          </a:xfrm>
          <a:custGeom>
            <a:avLst/>
            <a:gdLst/>
            <a:ahLst/>
            <a:cxnLst/>
            <a:rect l="l" t="t" r="r" b="b"/>
            <a:pathLst>
              <a:path w="3029585" h="1440180">
                <a:moveTo>
                  <a:pt x="0" y="1440052"/>
                </a:moveTo>
                <a:lnTo>
                  <a:pt x="3029077" y="1440052"/>
                </a:lnTo>
                <a:lnTo>
                  <a:pt x="3029077" y="0"/>
                </a:lnTo>
                <a:lnTo>
                  <a:pt x="0" y="0"/>
                </a:lnTo>
                <a:lnTo>
                  <a:pt x="0" y="1440052"/>
                </a:lnTo>
                <a:close/>
              </a:path>
            </a:pathLst>
          </a:custGeom>
          <a:ln w="9525">
            <a:solidFill>
              <a:srgbClr val="7373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0788" y="4917897"/>
            <a:ext cx="3029585" cy="9525"/>
          </a:xfrm>
          <a:custGeom>
            <a:avLst/>
            <a:gdLst/>
            <a:ahLst/>
            <a:cxnLst/>
            <a:rect l="l" t="t" r="r" b="b"/>
            <a:pathLst>
              <a:path w="3029585" h="9525">
                <a:moveTo>
                  <a:pt x="0" y="8991"/>
                </a:moveTo>
                <a:lnTo>
                  <a:pt x="3029077" y="8991"/>
                </a:lnTo>
                <a:lnTo>
                  <a:pt x="3029077" y="0"/>
                </a:lnTo>
                <a:lnTo>
                  <a:pt x="0" y="0"/>
                </a:lnTo>
                <a:lnTo>
                  <a:pt x="0" y="89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0788" y="4482314"/>
            <a:ext cx="3029585" cy="1875763"/>
          </a:xfrm>
          <a:custGeom>
            <a:avLst/>
            <a:gdLst/>
            <a:ahLst/>
            <a:cxnLst/>
            <a:rect l="l" t="t" r="r" b="b"/>
            <a:pathLst>
              <a:path w="3029585" h="1440179">
                <a:moveTo>
                  <a:pt x="0" y="1440180"/>
                </a:moveTo>
                <a:lnTo>
                  <a:pt x="3029077" y="1440180"/>
                </a:lnTo>
                <a:lnTo>
                  <a:pt x="3029077" y="0"/>
                </a:lnTo>
                <a:lnTo>
                  <a:pt x="0" y="0"/>
                </a:lnTo>
                <a:lnTo>
                  <a:pt x="0" y="1440180"/>
                </a:lnTo>
                <a:close/>
              </a:path>
            </a:pathLst>
          </a:custGeom>
          <a:ln w="9525">
            <a:solidFill>
              <a:srgbClr val="7373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6457" y="4048306"/>
            <a:ext cx="3029585" cy="432434"/>
          </a:xfrm>
          <a:custGeom>
            <a:avLst/>
            <a:gdLst/>
            <a:ahLst/>
            <a:cxnLst/>
            <a:rect l="l" t="t" r="r" b="b"/>
            <a:pathLst>
              <a:path w="3029585" h="432435">
                <a:moveTo>
                  <a:pt x="0" y="432003"/>
                </a:moveTo>
                <a:lnTo>
                  <a:pt x="3029077" y="432003"/>
                </a:lnTo>
                <a:lnTo>
                  <a:pt x="3029077" y="0"/>
                </a:lnTo>
                <a:lnTo>
                  <a:pt x="0" y="0"/>
                </a:lnTo>
                <a:lnTo>
                  <a:pt x="0" y="432003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8439" y="3150489"/>
            <a:ext cx="314325" cy="314325"/>
          </a:xfrm>
          <a:custGeom>
            <a:avLst/>
            <a:gdLst/>
            <a:ahLst/>
            <a:cxnLst/>
            <a:rect l="l" t="t" r="r" b="b"/>
            <a:pathLst>
              <a:path w="314325" h="314325">
                <a:moveTo>
                  <a:pt x="0" y="157099"/>
                </a:moveTo>
                <a:lnTo>
                  <a:pt x="5933" y="114199"/>
                </a:lnTo>
                <a:lnTo>
                  <a:pt x="22645" y="75821"/>
                </a:lnTo>
                <a:lnTo>
                  <a:pt x="48507" y="43598"/>
                </a:lnTo>
                <a:lnTo>
                  <a:pt x="81887" y="19161"/>
                </a:lnTo>
                <a:lnTo>
                  <a:pt x="121156" y="4142"/>
                </a:lnTo>
                <a:lnTo>
                  <a:pt x="157162" y="0"/>
                </a:lnTo>
                <a:lnTo>
                  <a:pt x="171872" y="679"/>
                </a:lnTo>
                <a:lnTo>
                  <a:pt x="186199" y="2677"/>
                </a:lnTo>
                <a:lnTo>
                  <a:pt x="226285" y="15976"/>
                </a:lnTo>
                <a:lnTo>
                  <a:pt x="260754" y="38964"/>
                </a:lnTo>
                <a:lnTo>
                  <a:pt x="287977" y="70010"/>
                </a:lnTo>
                <a:lnTo>
                  <a:pt x="306321" y="107480"/>
                </a:lnTo>
                <a:lnTo>
                  <a:pt x="314155" y="149743"/>
                </a:lnTo>
                <a:lnTo>
                  <a:pt x="314325" y="157099"/>
                </a:lnTo>
                <a:lnTo>
                  <a:pt x="313646" y="171815"/>
                </a:lnTo>
                <a:lnTo>
                  <a:pt x="311649" y="186147"/>
                </a:lnTo>
                <a:lnTo>
                  <a:pt x="298357" y="226242"/>
                </a:lnTo>
                <a:lnTo>
                  <a:pt x="275379" y="260716"/>
                </a:lnTo>
                <a:lnTo>
                  <a:pt x="244344" y="287943"/>
                </a:lnTo>
                <a:lnTo>
                  <a:pt x="206882" y="306297"/>
                </a:lnTo>
                <a:lnTo>
                  <a:pt x="164623" y="314151"/>
                </a:lnTo>
                <a:lnTo>
                  <a:pt x="157162" y="314325"/>
                </a:lnTo>
                <a:lnTo>
                  <a:pt x="142456" y="313646"/>
                </a:lnTo>
                <a:lnTo>
                  <a:pt x="128133" y="311649"/>
                </a:lnTo>
                <a:lnTo>
                  <a:pt x="88059" y="298358"/>
                </a:lnTo>
                <a:lnTo>
                  <a:pt x="53598" y="275377"/>
                </a:lnTo>
                <a:lnTo>
                  <a:pt x="26378" y="244334"/>
                </a:lnTo>
                <a:lnTo>
                  <a:pt x="8027" y="206855"/>
                </a:lnTo>
                <a:lnTo>
                  <a:pt x="173" y="164566"/>
                </a:lnTo>
                <a:lnTo>
                  <a:pt x="0" y="157099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9739" y="4104256"/>
            <a:ext cx="314325" cy="314325"/>
          </a:xfrm>
          <a:custGeom>
            <a:avLst/>
            <a:gdLst/>
            <a:ahLst/>
            <a:cxnLst/>
            <a:rect l="l" t="t" r="r" b="b"/>
            <a:pathLst>
              <a:path w="314325" h="314325">
                <a:moveTo>
                  <a:pt x="157162" y="0"/>
                </a:moveTo>
                <a:lnTo>
                  <a:pt x="107437" y="8027"/>
                </a:lnTo>
                <a:lnTo>
                  <a:pt x="69974" y="26381"/>
                </a:lnTo>
                <a:lnTo>
                  <a:pt x="38941" y="53608"/>
                </a:lnTo>
                <a:lnTo>
                  <a:pt x="15965" y="88082"/>
                </a:lnTo>
                <a:lnTo>
                  <a:pt x="2675" y="128177"/>
                </a:lnTo>
                <a:lnTo>
                  <a:pt x="0" y="157225"/>
                </a:lnTo>
                <a:lnTo>
                  <a:pt x="169" y="164581"/>
                </a:lnTo>
                <a:lnTo>
                  <a:pt x="8002" y="206844"/>
                </a:lnTo>
                <a:lnTo>
                  <a:pt x="26344" y="244314"/>
                </a:lnTo>
                <a:lnTo>
                  <a:pt x="53565" y="275360"/>
                </a:lnTo>
                <a:lnTo>
                  <a:pt x="88034" y="298348"/>
                </a:lnTo>
                <a:lnTo>
                  <a:pt x="128121" y="311647"/>
                </a:lnTo>
                <a:lnTo>
                  <a:pt x="157162" y="314324"/>
                </a:lnTo>
                <a:lnTo>
                  <a:pt x="164522" y="314155"/>
                </a:lnTo>
                <a:lnTo>
                  <a:pt x="206807" y="306323"/>
                </a:lnTo>
                <a:lnTo>
                  <a:pt x="244293" y="287983"/>
                </a:lnTo>
                <a:lnTo>
                  <a:pt x="275349" y="260770"/>
                </a:lnTo>
                <a:lnTo>
                  <a:pt x="298345" y="226313"/>
                </a:lnTo>
                <a:lnTo>
                  <a:pt x="311647" y="186247"/>
                </a:lnTo>
                <a:lnTo>
                  <a:pt x="314325" y="157225"/>
                </a:lnTo>
                <a:lnTo>
                  <a:pt x="314150" y="149758"/>
                </a:lnTo>
                <a:lnTo>
                  <a:pt x="306296" y="107469"/>
                </a:lnTo>
                <a:lnTo>
                  <a:pt x="287943" y="69990"/>
                </a:lnTo>
                <a:lnTo>
                  <a:pt x="260721" y="38947"/>
                </a:lnTo>
                <a:lnTo>
                  <a:pt x="226259" y="15966"/>
                </a:lnTo>
                <a:lnTo>
                  <a:pt x="186188" y="2675"/>
                </a:lnTo>
                <a:lnTo>
                  <a:pt x="157162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0986" y="4985765"/>
            <a:ext cx="314325" cy="314325"/>
          </a:xfrm>
          <a:custGeom>
            <a:avLst/>
            <a:gdLst/>
            <a:ahLst/>
            <a:cxnLst/>
            <a:rect l="l" t="t" r="r" b="b"/>
            <a:pathLst>
              <a:path w="314325" h="314325">
                <a:moveTo>
                  <a:pt x="0" y="157225"/>
                </a:moveTo>
                <a:lnTo>
                  <a:pt x="5928" y="114288"/>
                </a:lnTo>
                <a:lnTo>
                  <a:pt x="22628" y="75886"/>
                </a:lnTo>
                <a:lnTo>
                  <a:pt x="48471" y="43647"/>
                </a:lnTo>
                <a:lnTo>
                  <a:pt x="81828" y="19197"/>
                </a:lnTo>
                <a:lnTo>
                  <a:pt x="121071" y="4163"/>
                </a:lnTo>
                <a:lnTo>
                  <a:pt x="157162" y="0"/>
                </a:lnTo>
                <a:lnTo>
                  <a:pt x="171866" y="678"/>
                </a:lnTo>
                <a:lnTo>
                  <a:pt x="186188" y="2675"/>
                </a:lnTo>
                <a:lnTo>
                  <a:pt x="226259" y="15966"/>
                </a:lnTo>
                <a:lnTo>
                  <a:pt x="260721" y="38947"/>
                </a:lnTo>
                <a:lnTo>
                  <a:pt x="287943" y="69990"/>
                </a:lnTo>
                <a:lnTo>
                  <a:pt x="306296" y="107469"/>
                </a:lnTo>
                <a:lnTo>
                  <a:pt x="314150" y="149758"/>
                </a:lnTo>
                <a:lnTo>
                  <a:pt x="314325" y="157225"/>
                </a:lnTo>
                <a:lnTo>
                  <a:pt x="313645" y="171927"/>
                </a:lnTo>
                <a:lnTo>
                  <a:pt x="311647" y="186247"/>
                </a:lnTo>
                <a:lnTo>
                  <a:pt x="298345" y="226313"/>
                </a:lnTo>
                <a:lnTo>
                  <a:pt x="275349" y="260770"/>
                </a:lnTo>
                <a:lnTo>
                  <a:pt x="244293" y="287983"/>
                </a:lnTo>
                <a:lnTo>
                  <a:pt x="206807" y="306323"/>
                </a:lnTo>
                <a:lnTo>
                  <a:pt x="164522" y="314155"/>
                </a:lnTo>
                <a:lnTo>
                  <a:pt x="157162" y="314324"/>
                </a:lnTo>
                <a:lnTo>
                  <a:pt x="142450" y="313645"/>
                </a:lnTo>
                <a:lnTo>
                  <a:pt x="128121" y="311647"/>
                </a:lnTo>
                <a:lnTo>
                  <a:pt x="88034" y="298348"/>
                </a:lnTo>
                <a:lnTo>
                  <a:pt x="53565" y="275360"/>
                </a:lnTo>
                <a:lnTo>
                  <a:pt x="26344" y="244314"/>
                </a:lnTo>
                <a:lnTo>
                  <a:pt x="8002" y="206844"/>
                </a:lnTo>
                <a:lnTo>
                  <a:pt x="169" y="164581"/>
                </a:lnTo>
                <a:lnTo>
                  <a:pt x="0" y="157225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25601" y="4172638"/>
            <a:ext cx="162247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0830" algn="l"/>
              </a:tabLst>
            </a:pPr>
            <a:r>
              <a:rPr lang="ru-RU" sz="12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lang="ru-RU" sz="1200" b="1" dirty="0">
                <a:solidFill>
                  <a:srgbClr val="FFFFFF"/>
                </a:solidFill>
                <a:latin typeface="Arial"/>
                <a:cs typeface="Arial"/>
              </a:rPr>
              <a:t>Итоговая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0692" y="4073206"/>
            <a:ext cx="169277" cy="12490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 err="1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нешн</a:t>
            </a:r>
            <a:r>
              <a:rPr lang="ru-RU" sz="1100" dirty="0" err="1">
                <a:solidFill>
                  <a:srgbClr val="414142"/>
                </a:solidFill>
                <a:latin typeface="Arial"/>
                <a:cs typeface="Arial"/>
              </a:rPr>
              <a:t>яя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2351" y="3733800"/>
            <a:ext cx="8820150" cy="0"/>
          </a:xfrm>
          <a:custGeom>
            <a:avLst/>
            <a:gdLst/>
            <a:ahLst/>
            <a:cxnLst/>
            <a:rect l="l" t="t" r="r" b="b"/>
            <a:pathLst>
              <a:path w="8820150">
                <a:moveTo>
                  <a:pt x="0" y="0"/>
                </a:moveTo>
                <a:lnTo>
                  <a:pt x="8820012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34111" y="1890193"/>
            <a:ext cx="2789555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4470" indent="-191770">
              <a:lnSpc>
                <a:spcPct val="100000"/>
              </a:lnSpc>
              <a:buClr>
                <a:srgbClr val="737373"/>
              </a:buClr>
              <a:buFont typeface="Arial"/>
              <a:buChar char="▪"/>
              <a:tabLst>
                <a:tab pos="205104" algn="l"/>
              </a:tabLst>
            </a:pPr>
            <a:r>
              <a:rPr sz="1200" spc="-10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200" dirty="0" err="1">
                <a:solidFill>
                  <a:srgbClr val="414142"/>
                </a:solidFill>
                <a:latin typeface="Arial"/>
                <a:cs typeface="Arial"/>
              </a:rPr>
              <a:t>правлен</a:t>
            </a:r>
            <a:r>
              <a:rPr sz="1200" spc="-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20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2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200" dirty="0">
                <a:solidFill>
                  <a:srgbClr val="414142"/>
                </a:solidFill>
                <a:latin typeface="Arial"/>
                <a:cs typeface="Arial"/>
              </a:rPr>
              <a:t>процессом создания образца</a:t>
            </a:r>
            <a:endParaRPr sz="1200" dirty="0">
              <a:latin typeface="Arial"/>
              <a:cs typeface="Arial"/>
            </a:endParaRPr>
          </a:p>
          <a:p>
            <a:pPr marL="204470" marR="52069" indent="-191770">
              <a:lnSpc>
                <a:spcPct val="100000"/>
              </a:lnSpc>
              <a:buClr>
                <a:srgbClr val="737373"/>
              </a:buClr>
              <a:buFont typeface="Arial"/>
              <a:buChar char="▪"/>
              <a:tabLst>
                <a:tab pos="205104" algn="l"/>
              </a:tabLst>
            </a:pPr>
            <a:r>
              <a:rPr sz="1200" spc="-2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он</a:t>
            </a:r>
            <a:r>
              <a:rPr sz="12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2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2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нг</a:t>
            </a:r>
            <a:r>
              <a:rPr sz="1200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200" spc="-5" dirty="0">
                <a:solidFill>
                  <a:srgbClr val="414142"/>
                </a:solidFill>
                <a:latin typeface="Arial"/>
                <a:cs typeface="Arial"/>
              </a:rPr>
              <a:t>ек</a:t>
            </a:r>
            <a:r>
              <a:rPr sz="120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щего</a:t>
            </a:r>
            <a:r>
              <a:rPr sz="12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2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вня</a:t>
            </a:r>
            <a:r>
              <a:rPr sz="12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20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200" spc="-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200" dirty="0" err="1">
                <a:solidFill>
                  <a:srgbClr val="414142"/>
                </a:solidFill>
                <a:latin typeface="Arial"/>
                <a:cs typeface="Arial"/>
              </a:rPr>
              <a:t>зв</a:t>
            </a:r>
            <a:r>
              <a:rPr sz="1200" spc="-10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200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200" spc="-10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200" dirty="0" err="1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200" dirty="0">
                <a:solidFill>
                  <a:srgbClr val="414142"/>
                </a:solidFill>
                <a:latin typeface="Arial"/>
                <a:cs typeface="Arial"/>
              </a:rPr>
              <a:t>образца в организации</a:t>
            </a: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;</a:t>
            </a:r>
            <a:endParaRPr sz="1200" dirty="0">
              <a:latin typeface="Arial"/>
              <a:cs typeface="Arial"/>
            </a:endParaRPr>
          </a:p>
          <a:p>
            <a:pPr marL="204470" marR="460375" indent="-191770">
              <a:lnSpc>
                <a:spcPct val="100000"/>
              </a:lnSpc>
              <a:buClr>
                <a:srgbClr val="737373"/>
              </a:buClr>
              <a:buFont typeface="Arial"/>
              <a:buChar char="▪"/>
              <a:tabLst>
                <a:tab pos="205104" algn="l"/>
              </a:tabLst>
            </a:pP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Определен</a:t>
            </a:r>
            <a:r>
              <a:rPr sz="12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200" spc="-5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пробле</a:t>
            </a:r>
            <a:r>
              <a:rPr sz="12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ных</a:t>
            </a:r>
            <a:r>
              <a:rPr sz="12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2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2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и </a:t>
            </a:r>
            <a:r>
              <a:rPr sz="1200" dirty="0" err="1">
                <a:solidFill>
                  <a:srgbClr val="414142"/>
                </a:solidFill>
                <a:latin typeface="Arial"/>
                <a:cs typeface="Arial"/>
              </a:rPr>
              <a:t>опе</a:t>
            </a:r>
            <a:r>
              <a:rPr sz="1200" spc="-5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20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200" spc="-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200" spc="-10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200" dirty="0" err="1">
                <a:solidFill>
                  <a:srgbClr val="414142"/>
                </a:solidFill>
                <a:latin typeface="Arial"/>
                <a:cs typeface="Arial"/>
              </a:rPr>
              <a:t>вно</a:t>
            </a:r>
            <a:r>
              <a:rPr lang="ru-RU" sz="120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20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20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200" spc="-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200" dirty="0" err="1">
                <a:solidFill>
                  <a:srgbClr val="414142"/>
                </a:solidFill>
                <a:latin typeface="Arial"/>
                <a:cs typeface="Arial"/>
              </a:rPr>
              <a:t>шен</a:t>
            </a:r>
            <a:r>
              <a:rPr sz="1200" spc="-10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lang="ru-RU" sz="120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2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14142"/>
                </a:solidFill>
                <a:latin typeface="Arial"/>
                <a:cs typeface="Arial"/>
              </a:rPr>
              <a:t>проблем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40963" y="1479094"/>
            <a:ext cx="154559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4470" marR="493395" indent="-191770">
              <a:lnSpc>
                <a:spcPct val="100000"/>
              </a:lnSpc>
              <a:buClr>
                <a:srgbClr val="737373"/>
              </a:buClr>
              <a:buFont typeface="Arial"/>
              <a:buChar char="▪"/>
              <a:tabLst>
                <a:tab pos="205104" algn="l"/>
              </a:tabLst>
            </a:pPr>
            <a:r>
              <a:rPr sz="1100" spc="-1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100" spc="-10" dirty="0" err="1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100" spc="-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ценка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организации</a:t>
            </a:r>
            <a:endParaRPr sz="1100" dirty="0">
              <a:latin typeface="Arial"/>
              <a:cs typeface="Arial"/>
            </a:endParaRPr>
          </a:p>
          <a:p>
            <a:pPr marL="204470" marR="5080">
              <a:lnSpc>
                <a:spcPct val="100000"/>
              </a:lnSpc>
            </a:pP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1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100" spc="-10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100" spc="-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100" spc="-10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ям</a:t>
            </a: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 развития образца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5082" y="1479094"/>
            <a:ext cx="1725295" cy="571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Отве</a:t>
            </a:r>
            <a:r>
              <a:rPr sz="11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ственны</a:t>
            </a:r>
            <a:r>
              <a:rPr sz="1100" spc="-10" dirty="0">
                <a:solidFill>
                  <a:srgbClr val="414142"/>
                </a:solidFill>
                <a:latin typeface="Arial"/>
                <a:cs typeface="Arial"/>
              </a:rPr>
              <a:t>й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  <a:p>
            <a:pPr marL="204470" indent="-191770">
              <a:lnSpc>
                <a:spcPct val="100000"/>
              </a:lnSpc>
              <a:buClr>
                <a:srgbClr val="737373"/>
              </a:buClr>
              <a:buFont typeface="Arial"/>
              <a:buChar char="▪"/>
              <a:tabLst>
                <a:tab pos="205104" algn="l"/>
              </a:tabLst>
            </a:pP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Руководитель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100" spc="-1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частн</a:t>
            </a:r>
            <a:r>
              <a:rPr sz="11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100" spc="-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1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5082" y="2042974"/>
            <a:ext cx="1703705" cy="15234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4470" marR="5080" indent="-191770">
              <a:lnSpc>
                <a:spcPct val="100000"/>
              </a:lnSpc>
              <a:buClr>
                <a:srgbClr val="737373"/>
              </a:buClr>
              <a:buFont typeface="Arial"/>
              <a:buChar char="▪"/>
              <a:tabLst>
                <a:tab pos="205104" algn="l"/>
              </a:tabLst>
            </a:pPr>
            <a:r>
              <a:rPr sz="1100" spc="-5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100" spc="-15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100" spc="-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оводи</a:t>
            </a:r>
            <a:r>
              <a:rPr sz="1100" spc="-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ель</a:t>
            </a:r>
            <a:r>
              <a:rPr sz="11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подразделения по развитию бережливого производства</a:t>
            </a:r>
            <a:endParaRPr sz="1100" dirty="0">
              <a:latin typeface="Arial"/>
              <a:cs typeface="Arial"/>
            </a:endParaRPr>
          </a:p>
          <a:p>
            <a:pPr marL="204470" marR="17780" indent="-191770">
              <a:lnSpc>
                <a:spcPct val="100000"/>
              </a:lnSpc>
              <a:buClr>
                <a:srgbClr val="737373"/>
              </a:buClr>
              <a:buFont typeface="Arial"/>
              <a:buChar char="▪"/>
              <a:tabLst>
                <a:tab pos="205104" algn="l"/>
              </a:tabLst>
            </a:pP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Заместители руководителя</a:t>
            </a:r>
            <a:r>
              <a:rPr sz="11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10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направлен</a:t>
            </a:r>
            <a:r>
              <a:rPr sz="11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ям/ 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специ</a:t>
            </a:r>
            <a:r>
              <a:rPr sz="1100" spc="-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100" spc="-10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сты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50890" y="1021005"/>
            <a:ext cx="1347470" cy="333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100" b="1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100" b="1" spc="-1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100" b="1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100" b="1" spc="-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100" b="1" spc="-1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100" b="1" spc="-1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100" b="1" spc="-1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100" b="1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100" b="1" spc="5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100" b="1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100" b="1" dirty="0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100" b="1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100" b="1" dirty="0">
                <a:solidFill>
                  <a:srgbClr val="414142"/>
                </a:solidFill>
                <a:latin typeface="Arial"/>
                <a:cs typeface="Arial"/>
              </a:rPr>
              <a:t>/ УЧ</a:t>
            </a:r>
            <a:r>
              <a:rPr sz="1100" b="1" spc="-4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100" b="1" spc="-1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100" b="1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100" b="1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100" b="1" dirty="0">
                <a:solidFill>
                  <a:srgbClr val="414142"/>
                </a:solidFill>
                <a:latin typeface="Arial"/>
                <a:cs typeface="Arial"/>
              </a:rPr>
              <a:t>ИКИ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29025" y="1021005"/>
            <a:ext cx="52895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100" b="1" spc="-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100" b="1" spc="-1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100" b="1" dirty="0">
                <a:solidFill>
                  <a:srgbClr val="414142"/>
                </a:solidFill>
                <a:latin typeface="Arial"/>
                <a:cs typeface="Arial"/>
              </a:rPr>
              <a:t>ОД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20788" y="1445056"/>
            <a:ext cx="3029585" cy="432434"/>
          </a:xfrm>
          <a:custGeom>
            <a:avLst/>
            <a:gdLst/>
            <a:ahLst/>
            <a:cxnLst/>
            <a:rect l="l" t="t" r="r" b="b"/>
            <a:pathLst>
              <a:path w="3029585" h="432435">
                <a:moveTo>
                  <a:pt x="0" y="432003"/>
                </a:moveTo>
                <a:lnTo>
                  <a:pt x="3029077" y="432003"/>
                </a:lnTo>
                <a:lnTo>
                  <a:pt x="3029077" y="0"/>
                </a:lnTo>
                <a:lnTo>
                  <a:pt x="0" y="0"/>
                </a:lnTo>
                <a:lnTo>
                  <a:pt x="0" y="432003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709631" y="4490423"/>
            <a:ext cx="1545590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4470" marR="493395" indent="-191770">
              <a:lnSpc>
                <a:spcPct val="100000"/>
              </a:lnSpc>
              <a:buClr>
                <a:srgbClr val="737373"/>
              </a:buClr>
              <a:buFont typeface="Arial"/>
              <a:buChar char="▪"/>
              <a:tabLst>
                <a:tab pos="205104" algn="l"/>
              </a:tabLst>
            </a:pPr>
            <a:r>
              <a:rPr lang="ru-RU" sz="1100" spc="-1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lang="ru-RU" sz="11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lang="ru-RU" sz="11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ценка организации</a:t>
            </a:r>
            <a:endParaRPr lang="ru-RU" sz="1100" dirty="0">
              <a:latin typeface="Arial"/>
              <a:cs typeface="Arial"/>
            </a:endParaRPr>
          </a:p>
          <a:p>
            <a:pPr marL="204470" marR="5080">
              <a:lnSpc>
                <a:spcPct val="100000"/>
              </a:lnSpc>
            </a:pP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lang="ru-RU" sz="11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100" spc="-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lang="ru-RU" sz="11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lang="ru-RU" sz="1100" spc="-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lang="ru-RU" sz="11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ям развития образца</a:t>
            </a:r>
            <a:endParaRPr lang="ru-RU" sz="1100" dirty="0">
              <a:latin typeface="Arial"/>
              <a:cs typeface="Arial"/>
            </a:endParaRPr>
          </a:p>
          <a:p>
            <a:pPr marL="204470" marR="5080" indent="-191770">
              <a:lnSpc>
                <a:spcPct val="100000"/>
              </a:lnSpc>
              <a:buClr>
                <a:srgbClr val="737373"/>
              </a:buClr>
              <a:buFont typeface="Arial"/>
              <a:buChar char="▪"/>
              <a:tabLst>
                <a:tab pos="205104" algn="l"/>
              </a:tabLst>
            </a:pP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Оценка</a:t>
            </a:r>
            <a:r>
              <a:rPr sz="110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экспе</a:t>
            </a:r>
            <a:r>
              <a:rPr sz="1100" spc="-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тной </a:t>
            </a:r>
            <a:r>
              <a:rPr sz="1100" spc="-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100" spc="-10" dirty="0">
                <a:solidFill>
                  <a:srgbClr val="414142"/>
                </a:solidFill>
                <a:latin typeface="Arial"/>
                <a:cs typeface="Arial"/>
              </a:rPr>
              <a:t>ми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сс</a:t>
            </a:r>
            <a:r>
              <a:rPr sz="11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ей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16561" y="4479983"/>
            <a:ext cx="1907095" cy="203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404040"/>
                </a:solidFill>
                <a:latin typeface="Arial"/>
                <a:cs typeface="Arial"/>
              </a:rPr>
              <a:t>Отве</a:t>
            </a:r>
            <a:r>
              <a:rPr sz="1100" spc="-5" dirty="0">
                <a:solidFill>
                  <a:srgbClr val="404040"/>
                </a:solidFill>
                <a:latin typeface="Arial"/>
                <a:cs typeface="Arial"/>
              </a:rPr>
              <a:t>т</a:t>
            </a:r>
            <a:r>
              <a:rPr sz="1100" dirty="0">
                <a:solidFill>
                  <a:srgbClr val="404040"/>
                </a:solidFill>
                <a:latin typeface="Arial"/>
                <a:cs typeface="Arial"/>
              </a:rPr>
              <a:t>ственны</a:t>
            </a:r>
            <a:r>
              <a:rPr sz="1100" spc="-10" dirty="0">
                <a:solidFill>
                  <a:srgbClr val="404040"/>
                </a:solidFill>
                <a:latin typeface="Arial"/>
                <a:cs typeface="Arial"/>
              </a:rPr>
              <a:t>й</a:t>
            </a:r>
            <a:r>
              <a:rPr sz="1100" dirty="0">
                <a:solidFill>
                  <a:srgbClr val="404040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  <a:p>
            <a:pPr marL="12700" marR="10795">
              <a:lnSpc>
                <a:spcPct val="100000"/>
              </a:lnSpc>
              <a:buClr>
                <a:srgbClr val="737373"/>
              </a:buClr>
              <a:buFont typeface="Arial"/>
              <a:buChar char="▪"/>
              <a:tabLst>
                <a:tab pos="205104" algn="l"/>
              </a:tabLst>
            </a:pPr>
            <a:r>
              <a:rPr lang="ru-RU" sz="1100" spc="-5" dirty="0">
                <a:solidFill>
                  <a:srgbClr val="404040"/>
                </a:solidFill>
                <a:latin typeface="Arial"/>
                <a:cs typeface="Arial"/>
              </a:rPr>
              <a:t>Региональный проектный офис</a:t>
            </a:r>
          </a:p>
          <a:p>
            <a:pPr marL="12700" marR="10795">
              <a:lnSpc>
                <a:spcPct val="100000"/>
              </a:lnSpc>
              <a:buClr>
                <a:srgbClr val="737373"/>
              </a:buClr>
              <a:buFont typeface="Arial"/>
              <a:buChar char="▪"/>
              <a:tabLst>
                <a:tab pos="205104" algn="l"/>
              </a:tabLst>
            </a:pPr>
            <a:endParaRPr lang="ru-RU" sz="110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12700" marR="10795">
              <a:lnSpc>
                <a:spcPct val="100000"/>
              </a:lnSpc>
              <a:buClr>
                <a:srgbClr val="737373"/>
              </a:buClr>
              <a:tabLst>
                <a:tab pos="205104" algn="l"/>
              </a:tabLst>
            </a:pPr>
            <a:r>
              <a:rPr sz="1100" dirty="0" err="1">
                <a:solidFill>
                  <a:srgbClr val="404040"/>
                </a:solidFill>
                <a:latin typeface="Arial"/>
                <a:cs typeface="Arial"/>
              </a:rPr>
              <a:t>П</a:t>
            </a:r>
            <a:r>
              <a:rPr sz="1100" spc="-5" dirty="0" err="1">
                <a:solidFill>
                  <a:srgbClr val="404040"/>
                </a:solidFill>
                <a:latin typeface="Arial"/>
                <a:cs typeface="Arial"/>
              </a:rPr>
              <a:t>р</a:t>
            </a:r>
            <a:r>
              <a:rPr sz="1100" dirty="0" err="1">
                <a:solidFill>
                  <a:srgbClr val="404040"/>
                </a:solidFill>
                <a:latin typeface="Arial"/>
                <a:cs typeface="Arial"/>
              </a:rPr>
              <a:t>едстав</a:t>
            </a:r>
            <a:r>
              <a:rPr sz="1100" spc="-5" dirty="0" err="1">
                <a:solidFill>
                  <a:srgbClr val="404040"/>
                </a:solidFill>
                <a:latin typeface="Arial"/>
                <a:cs typeface="Arial"/>
              </a:rPr>
              <a:t>и</a:t>
            </a:r>
            <a:r>
              <a:rPr sz="1100" dirty="0" err="1">
                <a:solidFill>
                  <a:srgbClr val="404040"/>
                </a:solidFill>
                <a:latin typeface="Arial"/>
                <a:cs typeface="Arial"/>
              </a:rPr>
              <a:t>т</a:t>
            </a:r>
            <a:r>
              <a:rPr sz="1100" spc="-5" dirty="0" err="1">
                <a:solidFill>
                  <a:srgbClr val="404040"/>
                </a:solidFill>
                <a:latin typeface="Arial"/>
                <a:cs typeface="Arial"/>
              </a:rPr>
              <a:t>е</a:t>
            </a:r>
            <a:r>
              <a:rPr sz="1100" dirty="0" err="1">
                <a:solidFill>
                  <a:srgbClr val="404040"/>
                </a:solidFill>
                <a:latin typeface="Arial"/>
                <a:cs typeface="Arial"/>
              </a:rPr>
              <a:t>л</a:t>
            </a:r>
            <a:r>
              <a:rPr sz="1100" spc="-10" dirty="0" err="1">
                <a:solidFill>
                  <a:srgbClr val="404040"/>
                </a:solidFill>
                <a:latin typeface="Arial"/>
                <a:cs typeface="Arial"/>
              </a:rPr>
              <a:t>и</a:t>
            </a:r>
            <a:r>
              <a:rPr lang="ru-RU" sz="1100" spc="-10" dirty="0">
                <a:solidFill>
                  <a:srgbClr val="404040"/>
                </a:solidFill>
                <a:latin typeface="Arial"/>
                <a:cs typeface="Arial"/>
              </a:rPr>
              <a:t>:</a:t>
            </a:r>
          </a:p>
          <a:p>
            <a:pPr marL="12700" marR="10795">
              <a:lnSpc>
                <a:spcPct val="100000"/>
              </a:lnSpc>
              <a:buClr>
                <a:srgbClr val="737373"/>
              </a:buClr>
              <a:buFont typeface="Arial"/>
              <a:buChar char="▪"/>
              <a:tabLst>
                <a:tab pos="205104" algn="l"/>
              </a:tabLst>
            </a:pPr>
            <a:r>
              <a:rPr lang="ru-RU" sz="1100" dirty="0">
                <a:solidFill>
                  <a:srgbClr val="404040"/>
                </a:solidFill>
                <a:latin typeface="Arial"/>
                <a:cs typeface="Arial"/>
              </a:rPr>
              <a:t> регионов</a:t>
            </a:r>
          </a:p>
          <a:p>
            <a:pPr marL="184150" marR="10795" indent="-171450">
              <a:buClr>
                <a:srgbClr val="737373"/>
              </a:buClr>
              <a:buFont typeface="Arial" panose="020B0604020202020204" pitchFamily="34" charset="0"/>
              <a:buChar char="•"/>
              <a:tabLst>
                <a:tab pos="205104" algn="l"/>
              </a:tabLst>
            </a:pPr>
            <a:r>
              <a:rPr lang="ru-RU" sz="1100" spc="-5" dirty="0">
                <a:solidFill>
                  <a:srgbClr val="404040"/>
                </a:solidFill>
                <a:latin typeface="Arial"/>
                <a:cs typeface="Arial"/>
              </a:rPr>
              <a:t>А</a:t>
            </a:r>
            <a:r>
              <a:rPr lang="ru-RU" sz="1100" dirty="0">
                <a:solidFill>
                  <a:srgbClr val="404040"/>
                </a:solidFill>
                <a:latin typeface="Arial"/>
                <a:cs typeface="Arial"/>
              </a:rPr>
              <a:t>О</a:t>
            </a:r>
            <a:r>
              <a:rPr lang="ru-RU" sz="11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ru-RU" sz="1100" dirty="0">
                <a:solidFill>
                  <a:srgbClr val="404040"/>
                </a:solidFill>
                <a:latin typeface="Arial"/>
                <a:cs typeface="Arial"/>
              </a:rPr>
              <a:t>«</a:t>
            </a:r>
            <a:r>
              <a:rPr lang="ru-RU" sz="1100" spc="-5" dirty="0">
                <a:solidFill>
                  <a:srgbClr val="404040"/>
                </a:solidFill>
                <a:latin typeface="Arial"/>
                <a:cs typeface="Arial"/>
              </a:rPr>
              <a:t>П</a:t>
            </a:r>
            <a:r>
              <a:rPr lang="ru-RU" sz="1100" spc="-10" dirty="0">
                <a:solidFill>
                  <a:srgbClr val="404040"/>
                </a:solidFill>
                <a:latin typeface="Arial"/>
                <a:cs typeface="Arial"/>
              </a:rPr>
              <a:t>С</a:t>
            </a:r>
            <a:r>
              <a:rPr lang="ru-RU" sz="1100" spc="-5" dirty="0">
                <a:solidFill>
                  <a:srgbClr val="404040"/>
                </a:solidFill>
                <a:latin typeface="Arial"/>
                <a:cs typeface="Arial"/>
              </a:rPr>
              <a:t>Р</a:t>
            </a:r>
            <a:r>
              <a:rPr lang="ru-RU" sz="1100" dirty="0">
                <a:solidFill>
                  <a:srgbClr val="404040"/>
                </a:solidFill>
                <a:latin typeface="Arial"/>
                <a:cs typeface="Arial"/>
              </a:rPr>
              <a:t>»</a:t>
            </a:r>
          </a:p>
          <a:p>
            <a:pPr marL="12700" marR="10795">
              <a:buClr>
                <a:srgbClr val="737373"/>
              </a:buClr>
              <a:tabLst>
                <a:tab pos="205104" algn="l"/>
              </a:tabLst>
            </a:pPr>
            <a:r>
              <a:rPr lang="ru-RU" sz="1100" dirty="0">
                <a:solidFill>
                  <a:srgbClr val="404040"/>
                </a:solidFill>
                <a:latin typeface="Arial"/>
                <a:cs typeface="Arial"/>
              </a:rPr>
              <a:t>Для образцов местного уровня:</a:t>
            </a:r>
          </a:p>
          <a:p>
            <a:pPr marL="184150" marR="10795" indent="-171450">
              <a:buClr>
                <a:srgbClr val="737373"/>
              </a:buClr>
              <a:buFont typeface="Arial" panose="020B0604020202020204" pitchFamily="34" charset="0"/>
              <a:buChar char="•"/>
              <a:tabLst>
                <a:tab pos="205104" algn="l"/>
              </a:tabLst>
            </a:pPr>
            <a:r>
              <a:rPr lang="ru-RU" sz="1100" dirty="0">
                <a:solidFill>
                  <a:srgbClr val="404040"/>
                </a:solidFill>
                <a:latin typeface="Arial"/>
                <a:cs typeface="Arial"/>
              </a:rPr>
              <a:t>Представители организаций региона</a:t>
            </a:r>
            <a:endParaRPr lang="ru-RU" sz="1100" dirty="0">
              <a:latin typeface="Arial"/>
              <a:cs typeface="Arial"/>
            </a:endParaRPr>
          </a:p>
          <a:p>
            <a:pPr marL="12700" marR="10795">
              <a:lnSpc>
                <a:spcPct val="100000"/>
              </a:lnSpc>
              <a:buClr>
                <a:srgbClr val="737373"/>
              </a:buClr>
              <a:buFont typeface="Arial"/>
              <a:buChar char="▪"/>
              <a:tabLst>
                <a:tab pos="205104" algn="l"/>
              </a:tabLst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459471" y="1021005"/>
            <a:ext cx="1317625" cy="333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100" b="1" spc="-1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100" b="1" spc="-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100" b="1" dirty="0">
                <a:solidFill>
                  <a:srgbClr val="414142"/>
                </a:solidFill>
                <a:latin typeface="Arial"/>
                <a:cs typeface="Arial"/>
              </a:rPr>
              <a:t>ОК/ П</a:t>
            </a:r>
            <a:r>
              <a:rPr sz="1100" b="1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100" b="1" spc="-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100" b="1" dirty="0">
                <a:solidFill>
                  <a:srgbClr val="414142"/>
                </a:solidFill>
                <a:latin typeface="Arial"/>
                <a:cs typeface="Arial"/>
              </a:rPr>
              <a:t>ИОДИЧНОС</a:t>
            </a:r>
            <a:r>
              <a:rPr sz="1100" b="1" spc="-2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100" b="1" dirty="0">
                <a:solidFill>
                  <a:srgbClr val="414142"/>
                </a:solidFill>
                <a:latin typeface="Arial"/>
                <a:cs typeface="Arial"/>
              </a:rPr>
              <a:t>Ь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500619" y="1479094"/>
            <a:ext cx="1287780" cy="15234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Определяет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организация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 (р</a:t>
            </a:r>
            <a:r>
              <a:rPr sz="1100" spc="-5" dirty="0">
                <a:solidFill>
                  <a:srgbClr val="414142"/>
                </a:solidFill>
                <a:latin typeface="Arial"/>
                <a:cs typeface="Arial"/>
              </a:rPr>
              <a:t>ек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1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ендац</a:t>
            </a:r>
            <a:r>
              <a:rPr sz="11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10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sz="1100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не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менее чем за месяц до целевой даты создания образца и далее не реже 1 раза в год)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480004" y="4494704"/>
            <a:ext cx="1198880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z="1100" spc="-5" dirty="0">
                <a:solidFill>
                  <a:srgbClr val="1F1F20"/>
                </a:solidFill>
                <a:latin typeface="Arial"/>
                <a:cs typeface="Arial"/>
              </a:rPr>
              <a:t>Согласно плановой дате создания образца, затем ежегодно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80986" y="4669308"/>
            <a:ext cx="2522855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1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апр</a:t>
            </a:r>
            <a:r>
              <a:rPr sz="1100" spc="-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100" spc="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ена</a:t>
            </a:r>
            <a:r>
              <a:rPr sz="11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10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подтверждение соответствия образца критериям качества соответствующего уровня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01192" y="1021005"/>
            <a:ext cx="4648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100" b="1" dirty="0">
                <a:solidFill>
                  <a:srgbClr val="414142"/>
                </a:solidFill>
                <a:latin typeface="Arial"/>
                <a:cs typeface="Arial"/>
              </a:rPr>
              <a:t>ИДЫ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68439" y="1503933"/>
            <a:ext cx="314325" cy="314325"/>
          </a:xfrm>
          <a:custGeom>
            <a:avLst/>
            <a:gdLst/>
            <a:ahLst/>
            <a:cxnLst/>
            <a:rect l="l" t="t" r="r" b="b"/>
            <a:pathLst>
              <a:path w="314325" h="314325">
                <a:moveTo>
                  <a:pt x="157162" y="0"/>
                </a:moveTo>
                <a:lnTo>
                  <a:pt x="107437" y="8027"/>
                </a:lnTo>
                <a:lnTo>
                  <a:pt x="69974" y="26381"/>
                </a:lnTo>
                <a:lnTo>
                  <a:pt x="38941" y="53608"/>
                </a:lnTo>
                <a:lnTo>
                  <a:pt x="15965" y="88082"/>
                </a:lnTo>
                <a:lnTo>
                  <a:pt x="2675" y="128177"/>
                </a:lnTo>
                <a:lnTo>
                  <a:pt x="0" y="157225"/>
                </a:lnTo>
                <a:lnTo>
                  <a:pt x="169" y="164581"/>
                </a:lnTo>
                <a:lnTo>
                  <a:pt x="8002" y="206844"/>
                </a:lnTo>
                <a:lnTo>
                  <a:pt x="26344" y="244314"/>
                </a:lnTo>
                <a:lnTo>
                  <a:pt x="53565" y="275360"/>
                </a:lnTo>
                <a:lnTo>
                  <a:pt x="88034" y="298348"/>
                </a:lnTo>
                <a:lnTo>
                  <a:pt x="128121" y="311647"/>
                </a:lnTo>
                <a:lnTo>
                  <a:pt x="157162" y="314325"/>
                </a:lnTo>
                <a:lnTo>
                  <a:pt x="164522" y="314155"/>
                </a:lnTo>
                <a:lnTo>
                  <a:pt x="206807" y="306323"/>
                </a:lnTo>
                <a:lnTo>
                  <a:pt x="244293" y="287983"/>
                </a:lnTo>
                <a:lnTo>
                  <a:pt x="275349" y="260770"/>
                </a:lnTo>
                <a:lnTo>
                  <a:pt x="298345" y="226313"/>
                </a:lnTo>
                <a:lnTo>
                  <a:pt x="311647" y="186247"/>
                </a:lnTo>
                <a:lnTo>
                  <a:pt x="314325" y="157225"/>
                </a:lnTo>
                <a:lnTo>
                  <a:pt x="314150" y="149758"/>
                </a:lnTo>
                <a:lnTo>
                  <a:pt x="306296" y="107469"/>
                </a:lnTo>
                <a:lnTo>
                  <a:pt x="287943" y="69990"/>
                </a:lnTo>
                <a:lnTo>
                  <a:pt x="260721" y="38947"/>
                </a:lnTo>
                <a:lnTo>
                  <a:pt x="226259" y="15966"/>
                </a:lnTo>
                <a:lnTo>
                  <a:pt x="186188" y="2675"/>
                </a:lnTo>
                <a:lnTo>
                  <a:pt x="157162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68439" y="1503933"/>
            <a:ext cx="314325" cy="314325"/>
          </a:xfrm>
          <a:custGeom>
            <a:avLst/>
            <a:gdLst/>
            <a:ahLst/>
            <a:cxnLst/>
            <a:rect l="l" t="t" r="r" b="b"/>
            <a:pathLst>
              <a:path w="314325" h="314325">
                <a:moveTo>
                  <a:pt x="0" y="157225"/>
                </a:moveTo>
                <a:lnTo>
                  <a:pt x="5928" y="114288"/>
                </a:lnTo>
                <a:lnTo>
                  <a:pt x="22628" y="75886"/>
                </a:lnTo>
                <a:lnTo>
                  <a:pt x="48471" y="43647"/>
                </a:lnTo>
                <a:lnTo>
                  <a:pt x="81828" y="19197"/>
                </a:lnTo>
                <a:lnTo>
                  <a:pt x="121071" y="4163"/>
                </a:lnTo>
                <a:lnTo>
                  <a:pt x="157162" y="0"/>
                </a:lnTo>
                <a:lnTo>
                  <a:pt x="171866" y="678"/>
                </a:lnTo>
                <a:lnTo>
                  <a:pt x="186188" y="2675"/>
                </a:lnTo>
                <a:lnTo>
                  <a:pt x="226259" y="15966"/>
                </a:lnTo>
                <a:lnTo>
                  <a:pt x="260721" y="38947"/>
                </a:lnTo>
                <a:lnTo>
                  <a:pt x="287943" y="69990"/>
                </a:lnTo>
                <a:lnTo>
                  <a:pt x="306296" y="107469"/>
                </a:lnTo>
                <a:lnTo>
                  <a:pt x="314150" y="149758"/>
                </a:lnTo>
                <a:lnTo>
                  <a:pt x="314325" y="157225"/>
                </a:lnTo>
                <a:lnTo>
                  <a:pt x="313645" y="171927"/>
                </a:lnTo>
                <a:lnTo>
                  <a:pt x="311647" y="186247"/>
                </a:lnTo>
                <a:lnTo>
                  <a:pt x="298345" y="226313"/>
                </a:lnTo>
                <a:lnTo>
                  <a:pt x="275349" y="260770"/>
                </a:lnTo>
                <a:lnTo>
                  <a:pt x="244293" y="287983"/>
                </a:lnTo>
                <a:lnTo>
                  <a:pt x="206807" y="306323"/>
                </a:lnTo>
                <a:lnTo>
                  <a:pt x="164522" y="314155"/>
                </a:lnTo>
                <a:lnTo>
                  <a:pt x="157162" y="314325"/>
                </a:lnTo>
                <a:lnTo>
                  <a:pt x="142450" y="313645"/>
                </a:lnTo>
                <a:lnTo>
                  <a:pt x="128121" y="311647"/>
                </a:lnTo>
                <a:lnTo>
                  <a:pt x="88034" y="298348"/>
                </a:lnTo>
                <a:lnTo>
                  <a:pt x="53565" y="275360"/>
                </a:lnTo>
                <a:lnTo>
                  <a:pt x="26344" y="244314"/>
                </a:lnTo>
                <a:lnTo>
                  <a:pt x="8002" y="206844"/>
                </a:lnTo>
                <a:lnTo>
                  <a:pt x="169" y="164581"/>
                </a:lnTo>
                <a:lnTo>
                  <a:pt x="0" y="157225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70051" y="1578943"/>
            <a:ext cx="142684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2895" algn="l"/>
              </a:tabLst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1	Са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око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роль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18998" y="1357122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047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36898" y="1357122"/>
            <a:ext cx="1476375" cy="0"/>
          </a:xfrm>
          <a:custGeom>
            <a:avLst/>
            <a:gdLst/>
            <a:ahLst/>
            <a:cxnLst/>
            <a:rect l="l" t="t" r="r" b="b"/>
            <a:pathLst>
              <a:path w="1476375">
                <a:moveTo>
                  <a:pt x="0" y="0"/>
                </a:moveTo>
                <a:lnTo>
                  <a:pt x="1476121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13934" y="1357122"/>
            <a:ext cx="1908175" cy="0"/>
          </a:xfrm>
          <a:custGeom>
            <a:avLst/>
            <a:gdLst/>
            <a:ahLst/>
            <a:cxnLst/>
            <a:rect l="l" t="t" r="r" b="b"/>
            <a:pathLst>
              <a:path w="1908175">
                <a:moveTo>
                  <a:pt x="0" y="0"/>
                </a:moveTo>
                <a:lnTo>
                  <a:pt x="1907920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423657" y="1357122"/>
            <a:ext cx="1548130" cy="0"/>
          </a:xfrm>
          <a:custGeom>
            <a:avLst/>
            <a:gdLst/>
            <a:ahLst/>
            <a:cxnLst/>
            <a:rect l="l" t="t" r="r" b="b"/>
            <a:pathLst>
              <a:path w="1548129">
                <a:moveTo>
                  <a:pt x="0" y="0"/>
                </a:moveTo>
                <a:lnTo>
                  <a:pt x="1548002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40692" y="1467307"/>
            <a:ext cx="169277" cy="14243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100" spc="-5" dirty="0">
                <a:solidFill>
                  <a:srgbClr val="414142"/>
                </a:solidFill>
                <a:latin typeface="Arial"/>
                <a:cs typeface="Arial"/>
              </a:rPr>
              <a:t>Внутренняя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2351" y="1357122"/>
            <a:ext cx="288290" cy="0"/>
          </a:xfrm>
          <a:custGeom>
            <a:avLst/>
            <a:gdLst/>
            <a:ahLst/>
            <a:cxnLst/>
            <a:rect l="l" t="t" r="r" b="b"/>
            <a:pathLst>
              <a:path w="288290">
                <a:moveTo>
                  <a:pt x="0" y="0"/>
                </a:moveTo>
                <a:lnTo>
                  <a:pt x="287997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4084" y="1021005"/>
            <a:ext cx="1035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414142"/>
                </a:solidFill>
                <a:latin typeface="Arial"/>
                <a:cs typeface="Arial"/>
              </a:rPr>
              <a:t>#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38390" y="3944435"/>
            <a:ext cx="161925" cy="2395279"/>
          </a:xfrm>
          <a:custGeom>
            <a:avLst/>
            <a:gdLst/>
            <a:ahLst/>
            <a:cxnLst/>
            <a:rect l="l" t="t" r="r" b="b"/>
            <a:pathLst>
              <a:path w="152400" h="3276600">
                <a:moveTo>
                  <a:pt x="152031" y="3276038"/>
                </a:moveTo>
                <a:lnTo>
                  <a:pt x="98744" y="3272403"/>
                </a:lnTo>
                <a:lnTo>
                  <a:pt x="76009" y="3263364"/>
                </a:lnTo>
                <a:lnTo>
                  <a:pt x="76009" y="1650743"/>
                </a:lnTo>
                <a:lnTo>
                  <a:pt x="73353" y="1647413"/>
                </a:lnTo>
                <a:lnTo>
                  <a:pt x="65851" y="1644410"/>
                </a:lnTo>
                <a:lnTo>
                  <a:pt x="21282" y="1638550"/>
                </a:lnTo>
                <a:lnTo>
                  <a:pt x="0" y="1638043"/>
                </a:lnTo>
                <a:lnTo>
                  <a:pt x="19988" y="1637598"/>
                </a:lnTo>
                <a:lnTo>
                  <a:pt x="37981" y="1636340"/>
                </a:lnTo>
                <a:lnTo>
                  <a:pt x="75996" y="1625578"/>
                </a:lnTo>
                <a:lnTo>
                  <a:pt x="76009" y="1625343"/>
                </a:lnTo>
                <a:lnTo>
                  <a:pt x="76009" y="12697"/>
                </a:lnTo>
                <a:lnTo>
                  <a:pt x="112896" y="1814"/>
                </a:lnTo>
                <a:lnTo>
                  <a:pt x="130728" y="505"/>
                </a:lnTo>
                <a:lnTo>
                  <a:pt x="150603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47916" y="1445135"/>
            <a:ext cx="152400" cy="1476375"/>
          </a:xfrm>
          <a:custGeom>
            <a:avLst/>
            <a:gdLst/>
            <a:ahLst/>
            <a:cxnLst/>
            <a:rect l="l" t="t" r="r" b="b"/>
            <a:pathLst>
              <a:path w="152400" h="1476375">
                <a:moveTo>
                  <a:pt x="152031" y="1475991"/>
                </a:moveTo>
                <a:lnTo>
                  <a:pt x="98746" y="1472339"/>
                </a:lnTo>
                <a:lnTo>
                  <a:pt x="76009" y="1463291"/>
                </a:lnTo>
                <a:lnTo>
                  <a:pt x="76009" y="750567"/>
                </a:lnTo>
                <a:lnTo>
                  <a:pt x="73351" y="747246"/>
                </a:lnTo>
                <a:lnTo>
                  <a:pt x="65846" y="744265"/>
                </a:lnTo>
                <a:lnTo>
                  <a:pt x="21256" y="738490"/>
                </a:lnTo>
                <a:lnTo>
                  <a:pt x="0" y="737994"/>
                </a:lnTo>
                <a:lnTo>
                  <a:pt x="19988" y="737549"/>
                </a:lnTo>
                <a:lnTo>
                  <a:pt x="37981" y="736291"/>
                </a:lnTo>
                <a:lnTo>
                  <a:pt x="75996" y="725529"/>
                </a:lnTo>
                <a:lnTo>
                  <a:pt x="76009" y="725294"/>
                </a:lnTo>
                <a:lnTo>
                  <a:pt x="76009" y="12570"/>
                </a:lnTo>
                <a:lnTo>
                  <a:pt x="112914" y="1778"/>
                </a:lnTo>
                <a:lnTo>
                  <a:pt x="130754" y="493"/>
                </a:lnTo>
                <a:lnTo>
                  <a:pt x="150637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942" rIns="0" bIns="0" rtlCol="0">
            <a:spAutoFit/>
          </a:bodyPr>
          <a:lstStyle/>
          <a:p>
            <a:pPr marL="23495">
              <a:lnSpc>
                <a:spcPct val="100000"/>
              </a:lnSpc>
            </a:pPr>
            <a:r>
              <a:rPr sz="1900" spc="-10" dirty="0"/>
              <a:t>2.</a:t>
            </a:r>
            <a:r>
              <a:rPr sz="1900" spc="-15" dirty="0"/>
              <a:t> В</a:t>
            </a:r>
            <a:r>
              <a:rPr sz="1900" spc="-25" dirty="0"/>
              <a:t>и</a:t>
            </a:r>
            <a:r>
              <a:rPr sz="1900" spc="-15" dirty="0"/>
              <a:t>ды</a:t>
            </a:r>
            <a:r>
              <a:rPr sz="1900" dirty="0"/>
              <a:t> </a:t>
            </a:r>
            <a:r>
              <a:rPr sz="1900" spc="-25" dirty="0"/>
              <a:t>п</a:t>
            </a:r>
            <a:r>
              <a:rPr sz="1900" spc="-15" dirty="0"/>
              <a:t>ар</a:t>
            </a:r>
            <a:r>
              <a:rPr sz="1900" spc="-25" dirty="0"/>
              <a:t>тн</a:t>
            </a:r>
            <a:r>
              <a:rPr sz="1900" spc="-15" dirty="0"/>
              <a:t>ерских</a:t>
            </a:r>
            <a:r>
              <a:rPr sz="1900" spc="45" dirty="0"/>
              <a:t> </a:t>
            </a:r>
            <a:r>
              <a:rPr sz="1900" spc="-25" dirty="0"/>
              <a:t>п</a:t>
            </a:r>
            <a:r>
              <a:rPr sz="1900" spc="-15" dirty="0"/>
              <a:t>р</a:t>
            </a:r>
            <a:r>
              <a:rPr sz="1900" spc="-10" dirty="0"/>
              <a:t>о</a:t>
            </a:r>
            <a:r>
              <a:rPr sz="1900" spc="-15" dirty="0"/>
              <a:t>верок</a:t>
            </a:r>
            <a:endParaRPr sz="1900" dirty="0"/>
          </a:p>
        </p:txBody>
      </p:sp>
      <p:sp>
        <p:nvSpPr>
          <p:cNvPr id="51" name="object 39">
            <a:extLst>
              <a:ext uri="{FF2B5EF4-FFF2-40B4-BE49-F238E27FC236}">
                <a16:creationId xmlns:a16="http://schemas.microsoft.com/office/drawing/2014/main" xmlns="" id="{D91EB9DA-D9A0-4312-922A-19FFBCD9457B}"/>
              </a:ext>
            </a:extLst>
          </p:cNvPr>
          <p:cNvSpPr/>
          <p:nvPr/>
        </p:nvSpPr>
        <p:spPr>
          <a:xfrm>
            <a:off x="615408" y="4082898"/>
            <a:ext cx="314325" cy="314325"/>
          </a:xfrm>
          <a:custGeom>
            <a:avLst/>
            <a:gdLst/>
            <a:ahLst/>
            <a:cxnLst/>
            <a:rect l="l" t="t" r="r" b="b"/>
            <a:pathLst>
              <a:path w="314325" h="314325">
                <a:moveTo>
                  <a:pt x="0" y="157225"/>
                </a:moveTo>
                <a:lnTo>
                  <a:pt x="5928" y="114288"/>
                </a:lnTo>
                <a:lnTo>
                  <a:pt x="22628" y="75886"/>
                </a:lnTo>
                <a:lnTo>
                  <a:pt x="48471" y="43647"/>
                </a:lnTo>
                <a:lnTo>
                  <a:pt x="81828" y="19197"/>
                </a:lnTo>
                <a:lnTo>
                  <a:pt x="121071" y="4163"/>
                </a:lnTo>
                <a:lnTo>
                  <a:pt x="157162" y="0"/>
                </a:lnTo>
                <a:lnTo>
                  <a:pt x="171866" y="678"/>
                </a:lnTo>
                <a:lnTo>
                  <a:pt x="186188" y="2675"/>
                </a:lnTo>
                <a:lnTo>
                  <a:pt x="226259" y="15966"/>
                </a:lnTo>
                <a:lnTo>
                  <a:pt x="260721" y="38947"/>
                </a:lnTo>
                <a:lnTo>
                  <a:pt x="287943" y="69990"/>
                </a:lnTo>
                <a:lnTo>
                  <a:pt x="306296" y="107469"/>
                </a:lnTo>
                <a:lnTo>
                  <a:pt x="314150" y="149758"/>
                </a:lnTo>
                <a:lnTo>
                  <a:pt x="314325" y="157225"/>
                </a:lnTo>
                <a:lnTo>
                  <a:pt x="313645" y="171927"/>
                </a:lnTo>
                <a:lnTo>
                  <a:pt x="311647" y="186247"/>
                </a:lnTo>
                <a:lnTo>
                  <a:pt x="298345" y="226313"/>
                </a:lnTo>
                <a:lnTo>
                  <a:pt x="275349" y="260770"/>
                </a:lnTo>
                <a:lnTo>
                  <a:pt x="244293" y="287983"/>
                </a:lnTo>
                <a:lnTo>
                  <a:pt x="206807" y="306323"/>
                </a:lnTo>
                <a:lnTo>
                  <a:pt x="164522" y="314155"/>
                </a:lnTo>
                <a:lnTo>
                  <a:pt x="157162" y="314325"/>
                </a:lnTo>
                <a:lnTo>
                  <a:pt x="142450" y="313645"/>
                </a:lnTo>
                <a:lnTo>
                  <a:pt x="128121" y="311647"/>
                </a:lnTo>
                <a:lnTo>
                  <a:pt x="88034" y="298348"/>
                </a:lnTo>
                <a:lnTo>
                  <a:pt x="53565" y="275360"/>
                </a:lnTo>
                <a:lnTo>
                  <a:pt x="26344" y="244314"/>
                </a:lnTo>
                <a:lnTo>
                  <a:pt x="8002" y="206844"/>
                </a:lnTo>
                <a:lnTo>
                  <a:pt x="169" y="164581"/>
                </a:lnTo>
                <a:lnTo>
                  <a:pt x="0" y="157225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8">
            <a:extLst>
              <a:ext uri="{FF2B5EF4-FFF2-40B4-BE49-F238E27FC236}">
                <a16:creationId xmlns:a16="http://schemas.microsoft.com/office/drawing/2014/main" xmlns="" id="{AB341962-30C8-4AE3-B209-5941C08DDFC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1911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6</a:t>
            </a:fld>
            <a:endParaRPr sz="1400" b="1" spc="-1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2200" y="204239"/>
            <a:ext cx="6959600" cy="46166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95250">
              <a:lnSpc>
                <a:spcPct val="100000"/>
              </a:lnSpc>
            </a:pPr>
            <a:r>
              <a:rPr dirty="0"/>
              <a:t>3.</a:t>
            </a:r>
            <a:r>
              <a:rPr spc="-35" dirty="0"/>
              <a:t> </a:t>
            </a:r>
            <a:r>
              <a:rPr dirty="0"/>
              <a:t>Объем</a:t>
            </a:r>
            <a:r>
              <a:rPr spc="-30" dirty="0"/>
              <a:t> </a:t>
            </a:r>
            <a:r>
              <a:rPr dirty="0" err="1"/>
              <a:t>проведения</a:t>
            </a:r>
            <a:r>
              <a:rPr spc="-35" dirty="0"/>
              <a:t> </a:t>
            </a:r>
            <a:r>
              <a:rPr dirty="0"/>
              <a:t>ППК</a:t>
            </a:r>
            <a:r>
              <a:rPr lang="ru-RU" dirty="0"/>
              <a:t>О</a:t>
            </a:r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012554"/>
              </p:ext>
            </p:extLst>
          </p:nvPr>
        </p:nvGraphicFramePr>
        <p:xfrm>
          <a:off x="177927" y="1051115"/>
          <a:ext cx="8204074" cy="43736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7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96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37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437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11861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1F1F20"/>
                          </a:solidFill>
                          <a:latin typeface="Arial"/>
                          <a:cs typeface="Arial"/>
                        </a:rPr>
                        <a:t>Уровень образца лучшей практики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414142"/>
                      </a:solidFill>
                      <a:prstDash val="solid"/>
                    </a:lnL>
                    <a:lnR w="3175">
                      <a:solidFill>
                        <a:srgbClr val="414142"/>
                      </a:solidFill>
                      <a:prstDash val="solid"/>
                    </a:lnR>
                    <a:lnT w="3175">
                      <a:solidFill>
                        <a:srgbClr val="414142"/>
                      </a:solidFill>
                      <a:prstDash val="solid"/>
                    </a:lnT>
                    <a:lnB w="3175">
                      <a:solidFill>
                        <a:srgbClr val="414142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Проверяемые направления</a:t>
                      </a:r>
                      <a:endParaRPr dirty="0"/>
                    </a:p>
                  </a:txBody>
                  <a:tcPr marL="0" marR="0" marT="0" marB="0">
                    <a:lnL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414142"/>
                      </a:solidFill>
                      <a:prstDash val="solid"/>
                    </a:lnR>
                    <a:lnT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847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414142"/>
                      </a:solidFill>
                      <a:prstDash val="solid"/>
                    </a:lnL>
                    <a:lnR w="3175">
                      <a:solidFill>
                        <a:srgbClr val="414142"/>
                      </a:solidFill>
                      <a:prstDash val="solid"/>
                    </a:lnR>
                    <a:lnT w="3175">
                      <a:solidFill>
                        <a:srgbClr val="414142"/>
                      </a:solidFill>
                      <a:prstDash val="solid"/>
                    </a:lnT>
                    <a:lnB w="3175">
                      <a:solidFill>
                        <a:srgbClr val="4141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42545" indent="0" algn="ct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600" dirty="0">
                          <a:solidFill>
                            <a:srgbClr val="1F1F20"/>
                          </a:solidFill>
                          <a:latin typeface="Arial"/>
                          <a:cs typeface="Arial"/>
                        </a:rPr>
                        <a:t>Управление проектами улучшений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414142"/>
                      </a:solidFill>
                      <a:prstDash val="solid"/>
                    </a:lnR>
                    <a:lnT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220" marR="100965" algn="ctr">
                        <a:lnSpc>
                          <a:spcPct val="100000"/>
                        </a:lnSpc>
                      </a:pPr>
                      <a:r>
                        <a:rPr lang="ru-RU" sz="1600" spc="-45" dirty="0">
                          <a:solidFill>
                            <a:srgbClr val="1F1F20"/>
                          </a:solidFill>
                          <a:latin typeface="Arial"/>
                          <a:cs typeface="Arial"/>
                        </a:rPr>
                        <a:t>Вовлечение, обучение, мотивация персонала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414142"/>
                      </a:solidFill>
                      <a:prstDash val="solid"/>
                    </a:lnR>
                    <a:lnT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algn="ctr">
                        <a:lnSpc>
                          <a:spcPct val="100000"/>
                        </a:lnSpc>
                      </a:pPr>
                      <a:r>
                        <a:rPr lang="ru-RU" sz="1600" spc="5" dirty="0">
                          <a:solidFill>
                            <a:srgbClr val="1F1F20"/>
                          </a:solidFill>
                          <a:latin typeface="Arial"/>
                          <a:cs typeface="Arial"/>
                        </a:rPr>
                        <a:t>Готовность к тиражированию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414142"/>
                      </a:solidFill>
                      <a:prstDash val="solid"/>
                    </a:lnR>
                    <a:lnT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3882"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lang="ru-RU" sz="1800" spc="-5" dirty="0">
                          <a:solidFill>
                            <a:srgbClr val="1F1F20"/>
                          </a:solidFill>
                          <a:latin typeface="Arial"/>
                          <a:cs typeface="Arial"/>
                        </a:rPr>
                        <a:t>Местный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414142"/>
                      </a:solidFill>
                      <a:prstDash val="solid"/>
                    </a:lnL>
                    <a:lnR w="3175">
                      <a:solidFill>
                        <a:srgbClr val="414142"/>
                      </a:solidFill>
                      <a:prstDash val="solid"/>
                    </a:lnR>
                    <a:lnT w="3175">
                      <a:solidFill>
                        <a:srgbClr val="414142"/>
                      </a:solidFill>
                      <a:prstDash val="solid"/>
                    </a:lnT>
                    <a:lnB w="3175">
                      <a:solidFill>
                        <a:srgbClr val="4141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Arial"/>
                          <a:cs typeface="Arial"/>
                        </a:rPr>
                        <a:t>Вопросы с литерой М</a:t>
                      </a: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Arial"/>
                          <a:cs typeface="Arial"/>
                        </a:rPr>
                        <a:t>Вопросы с литерой М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Arial"/>
                          <a:cs typeface="Arial"/>
                        </a:rPr>
                        <a:t>Вопросы с литерой М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414142"/>
                      </a:solidFill>
                      <a:prstDash val="solid"/>
                    </a:lnR>
                    <a:lnT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marL="529590" marR="73025" indent="-449580">
                        <a:lnSpc>
                          <a:spcPct val="100000"/>
                        </a:lnSpc>
                      </a:pPr>
                      <a:r>
                        <a:rPr lang="ru-RU" sz="1800" dirty="0">
                          <a:solidFill>
                            <a:srgbClr val="1F1F20"/>
                          </a:solidFill>
                          <a:latin typeface="Arial"/>
                          <a:cs typeface="Arial"/>
                        </a:rPr>
                        <a:t>Региональный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414142"/>
                      </a:solidFill>
                      <a:prstDash val="solid"/>
                    </a:lnL>
                    <a:lnR w="3175">
                      <a:solidFill>
                        <a:srgbClr val="414142"/>
                      </a:solidFill>
                      <a:prstDash val="solid"/>
                    </a:lnR>
                    <a:lnT w="3175">
                      <a:solidFill>
                        <a:srgbClr val="414142"/>
                      </a:solidFill>
                      <a:prstDash val="solid"/>
                    </a:lnT>
                    <a:lnB w="3175">
                      <a:solidFill>
                        <a:srgbClr val="4141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Arial"/>
                          <a:cs typeface="Arial"/>
                        </a:rPr>
                        <a:t>Вопросы с литерами М и Р</a:t>
                      </a: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Arial"/>
                          <a:cs typeface="Arial"/>
                        </a:rPr>
                        <a:t>Вопросы с литерами М и Р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Arial"/>
                          <a:cs typeface="Arial"/>
                        </a:rPr>
                        <a:t>Вопросы с литерами М и Р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414142"/>
                      </a:solidFill>
                      <a:prstDash val="solid"/>
                    </a:lnR>
                    <a:lnT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marL="231140" marR="95250" indent="-131445">
                        <a:lnSpc>
                          <a:spcPct val="100000"/>
                        </a:lnSpc>
                      </a:pPr>
                      <a:r>
                        <a:rPr lang="ru-RU" sz="1800" dirty="0">
                          <a:solidFill>
                            <a:srgbClr val="1F1F20"/>
                          </a:solidFill>
                          <a:latin typeface="Arial"/>
                          <a:cs typeface="Arial"/>
                        </a:rPr>
                        <a:t>Федеральный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414142"/>
                      </a:solidFill>
                      <a:prstDash val="solid"/>
                    </a:lnL>
                    <a:lnR w="3175">
                      <a:solidFill>
                        <a:srgbClr val="414142"/>
                      </a:solidFill>
                      <a:prstDash val="solid"/>
                    </a:lnR>
                    <a:lnT w="3175">
                      <a:solidFill>
                        <a:srgbClr val="414142"/>
                      </a:solidFill>
                      <a:prstDash val="solid"/>
                    </a:lnT>
                    <a:lnB w="3175">
                      <a:solidFill>
                        <a:srgbClr val="4141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Arial"/>
                          <a:cs typeface="Arial"/>
                        </a:rPr>
                        <a:t>Все вопросы</a:t>
                      </a: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4141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Arial"/>
                          <a:cs typeface="Arial"/>
                        </a:rPr>
                        <a:t>Все вопросы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4141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Arial"/>
                          <a:cs typeface="Arial"/>
                        </a:rPr>
                        <a:t>Все вопросы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414142"/>
                      </a:solidFill>
                      <a:prstDash val="solid"/>
                    </a:lnR>
                    <a:lnT w="3175" cap="flat" cmpd="sng" algn="ctr">
                      <a:solidFill>
                        <a:srgbClr val="4141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41414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object 8">
            <a:extLst>
              <a:ext uri="{FF2B5EF4-FFF2-40B4-BE49-F238E27FC236}">
                <a16:creationId xmlns:a16="http://schemas.microsoft.com/office/drawing/2014/main" xmlns="" id="{072FF143-5987-4293-BD55-6EACE94EBBD9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1911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7</a:t>
            </a:fld>
            <a:endParaRPr sz="1400" b="1" spc="-1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2200" y="204239"/>
            <a:ext cx="69596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dirty="0">
                <a:latin typeface="Arial"/>
                <a:cs typeface="Arial"/>
              </a:rPr>
              <a:t>4</a:t>
            </a:r>
            <a:r>
              <a:rPr dirty="0"/>
              <a:t>.</a:t>
            </a:r>
            <a:r>
              <a:rPr spc="-35" dirty="0"/>
              <a:t> </a:t>
            </a:r>
            <a:r>
              <a:rPr dirty="0"/>
              <a:t>Организация</a:t>
            </a:r>
            <a:r>
              <a:rPr spc="-60" dirty="0"/>
              <a:t> </a:t>
            </a:r>
            <a:r>
              <a:rPr dirty="0"/>
              <a:t>процесса</a:t>
            </a:r>
            <a:r>
              <a:rPr spc="-30" dirty="0"/>
              <a:t> </a:t>
            </a:r>
            <a:r>
              <a:rPr dirty="0"/>
              <a:t>подго</a:t>
            </a:r>
            <a:r>
              <a:rPr spc="-40" dirty="0"/>
              <a:t>т</a:t>
            </a:r>
            <a:r>
              <a:rPr dirty="0"/>
              <a:t>овки</a:t>
            </a:r>
          </a:p>
          <a:p>
            <a:pPr marL="12700">
              <a:lnSpc>
                <a:spcPct val="100000"/>
              </a:lnSpc>
            </a:pPr>
            <a:r>
              <a:rPr dirty="0"/>
              <a:t>и</a:t>
            </a:r>
            <a:r>
              <a:rPr spc="-25" dirty="0"/>
              <a:t> </a:t>
            </a:r>
            <a:r>
              <a:rPr dirty="0" err="1"/>
              <a:t>провед</a:t>
            </a:r>
            <a:r>
              <a:rPr spc="5" dirty="0" err="1"/>
              <a:t>е</a:t>
            </a:r>
            <a:r>
              <a:rPr dirty="0" err="1"/>
              <a:t>ния</a:t>
            </a:r>
            <a:r>
              <a:rPr spc="-30" dirty="0"/>
              <a:t> </a:t>
            </a:r>
            <a:r>
              <a:rPr dirty="0"/>
              <a:t>П</a:t>
            </a:r>
            <a:r>
              <a:rPr spc="-10" dirty="0"/>
              <a:t>П</a:t>
            </a:r>
            <a:r>
              <a:rPr dirty="0"/>
              <a:t>К</a:t>
            </a:r>
            <a:r>
              <a:rPr lang="ru-RU" dirty="0"/>
              <a:t>О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119187" y="1093724"/>
            <a:ext cx="3719829" cy="76200"/>
          </a:xfrm>
          <a:custGeom>
            <a:avLst/>
            <a:gdLst/>
            <a:ahLst/>
            <a:cxnLst/>
            <a:rect l="l" t="t" r="r" b="b"/>
            <a:pathLst>
              <a:path w="3719829" h="76200">
                <a:moveTo>
                  <a:pt x="38100" y="0"/>
                </a:moveTo>
                <a:lnTo>
                  <a:pt x="0" y="38100"/>
                </a:lnTo>
                <a:lnTo>
                  <a:pt x="38100" y="76200"/>
                </a:lnTo>
                <a:lnTo>
                  <a:pt x="66675" y="47625"/>
                </a:lnTo>
                <a:lnTo>
                  <a:pt x="38100" y="47625"/>
                </a:lnTo>
                <a:lnTo>
                  <a:pt x="38100" y="28575"/>
                </a:lnTo>
                <a:lnTo>
                  <a:pt x="66675" y="28575"/>
                </a:lnTo>
                <a:lnTo>
                  <a:pt x="38100" y="0"/>
                </a:lnTo>
                <a:close/>
              </a:path>
              <a:path w="3719829" h="76200">
                <a:moveTo>
                  <a:pt x="3681666" y="0"/>
                </a:moveTo>
                <a:lnTo>
                  <a:pt x="3643566" y="38100"/>
                </a:lnTo>
                <a:lnTo>
                  <a:pt x="3681666" y="76200"/>
                </a:lnTo>
                <a:lnTo>
                  <a:pt x="3710241" y="47625"/>
                </a:lnTo>
                <a:lnTo>
                  <a:pt x="3681666" y="47625"/>
                </a:lnTo>
                <a:lnTo>
                  <a:pt x="3681666" y="28575"/>
                </a:lnTo>
                <a:lnTo>
                  <a:pt x="3710241" y="28575"/>
                </a:lnTo>
                <a:lnTo>
                  <a:pt x="3681666" y="0"/>
                </a:lnTo>
                <a:close/>
              </a:path>
              <a:path w="3719829" h="76200">
                <a:moveTo>
                  <a:pt x="66675" y="28575"/>
                </a:moveTo>
                <a:lnTo>
                  <a:pt x="38100" y="28575"/>
                </a:lnTo>
                <a:lnTo>
                  <a:pt x="38100" y="47625"/>
                </a:lnTo>
                <a:lnTo>
                  <a:pt x="66675" y="47625"/>
                </a:lnTo>
                <a:lnTo>
                  <a:pt x="76200" y="38100"/>
                </a:lnTo>
                <a:lnTo>
                  <a:pt x="66675" y="28575"/>
                </a:lnTo>
                <a:close/>
              </a:path>
              <a:path w="3719829" h="76200">
                <a:moveTo>
                  <a:pt x="3653091" y="28575"/>
                </a:moveTo>
                <a:lnTo>
                  <a:pt x="66675" y="28575"/>
                </a:lnTo>
                <a:lnTo>
                  <a:pt x="76200" y="38100"/>
                </a:lnTo>
                <a:lnTo>
                  <a:pt x="66675" y="47625"/>
                </a:lnTo>
                <a:lnTo>
                  <a:pt x="3653091" y="47625"/>
                </a:lnTo>
                <a:lnTo>
                  <a:pt x="3643566" y="38100"/>
                </a:lnTo>
                <a:lnTo>
                  <a:pt x="3653091" y="28575"/>
                </a:lnTo>
                <a:close/>
              </a:path>
              <a:path w="3719829" h="76200">
                <a:moveTo>
                  <a:pt x="3710241" y="28575"/>
                </a:moveTo>
                <a:lnTo>
                  <a:pt x="3681666" y="28575"/>
                </a:lnTo>
                <a:lnTo>
                  <a:pt x="3681666" y="47625"/>
                </a:lnTo>
                <a:lnTo>
                  <a:pt x="3710241" y="47625"/>
                </a:lnTo>
                <a:lnTo>
                  <a:pt x="3719766" y="38100"/>
                </a:lnTo>
                <a:lnTo>
                  <a:pt x="3710241" y="28575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86401" y="1093724"/>
            <a:ext cx="3846195" cy="76200"/>
          </a:xfrm>
          <a:custGeom>
            <a:avLst/>
            <a:gdLst/>
            <a:ahLst/>
            <a:cxnLst/>
            <a:rect l="l" t="t" r="r" b="b"/>
            <a:pathLst>
              <a:path w="3846195" h="76200">
                <a:moveTo>
                  <a:pt x="38100" y="0"/>
                </a:moveTo>
                <a:lnTo>
                  <a:pt x="0" y="38100"/>
                </a:lnTo>
                <a:lnTo>
                  <a:pt x="38100" y="76200"/>
                </a:lnTo>
                <a:lnTo>
                  <a:pt x="66675" y="47625"/>
                </a:lnTo>
                <a:lnTo>
                  <a:pt x="38100" y="47625"/>
                </a:lnTo>
                <a:lnTo>
                  <a:pt x="38100" y="28575"/>
                </a:lnTo>
                <a:lnTo>
                  <a:pt x="66675" y="28575"/>
                </a:lnTo>
                <a:lnTo>
                  <a:pt x="38100" y="0"/>
                </a:lnTo>
                <a:close/>
              </a:path>
              <a:path w="3846195" h="76200">
                <a:moveTo>
                  <a:pt x="3807714" y="0"/>
                </a:moveTo>
                <a:lnTo>
                  <a:pt x="3769614" y="38100"/>
                </a:lnTo>
                <a:lnTo>
                  <a:pt x="3807714" y="76200"/>
                </a:lnTo>
                <a:lnTo>
                  <a:pt x="3836289" y="47625"/>
                </a:lnTo>
                <a:lnTo>
                  <a:pt x="3807714" y="47625"/>
                </a:lnTo>
                <a:lnTo>
                  <a:pt x="3807714" y="28575"/>
                </a:lnTo>
                <a:lnTo>
                  <a:pt x="3836289" y="28575"/>
                </a:lnTo>
                <a:lnTo>
                  <a:pt x="3807714" y="0"/>
                </a:lnTo>
                <a:close/>
              </a:path>
              <a:path w="3846195" h="76200">
                <a:moveTo>
                  <a:pt x="66675" y="28575"/>
                </a:moveTo>
                <a:lnTo>
                  <a:pt x="38100" y="28575"/>
                </a:lnTo>
                <a:lnTo>
                  <a:pt x="38100" y="47625"/>
                </a:lnTo>
                <a:lnTo>
                  <a:pt x="66675" y="47625"/>
                </a:lnTo>
                <a:lnTo>
                  <a:pt x="76200" y="38100"/>
                </a:lnTo>
                <a:lnTo>
                  <a:pt x="66675" y="28575"/>
                </a:lnTo>
                <a:close/>
              </a:path>
              <a:path w="3846195" h="76200">
                <a:moveTo>
                  <a:pt x="3779139" y="28575"/>
                </a:moveTo>
                <a:lnTo>
                  <a:pt x="66675" y="28575"/>
                </a:lnTo>
                <a:lnTo>
                  <a:pt x="76200" y="38100"/>
                </a:lnTo>
                <a:lnTo>
                  <a:pt x="66675" y="47625"/>
                </a:lnTo>
                <a:lnTo>
                  <a:pt x="3779139" y="47625"/>
                </a:lnTo>
                <a:lnTo>
                  <a:pt x="3769614" y="38100"/>
                </a:lnTo>
                <a:lnTo>
                  <a:pt x="3779139" y="28575"/>
                </a:lnTo>
                <a:close/>
              </a:path>
              <a:path w="3846195" h="76200">
                <a:moveTo>
                  <a:pt x="3836289" y="28575"/>
                </a:moveTo>
                <a:lnTo>
                  <a:pt x="3807714" y="28575"/>
                </a:lnTo>
                <a:lnTo>
                  <a:pt x="3807714" y="47625"/>
                </a:lnTo>
                <a:lnTo>
                  <a:pt x="3836289" y="47625"/>
                </a:lnTo>
                <a:lnTo>
                  <a:pt x="3845814" y="38100"/>
                </a:lnTo>
                <a:lnTo>
                  <a:pt x="3836289" y="28575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63775" y="1006436"/>
            <a:ext cx="972185" cy="249554"/>
          </a:xfrm>
          <a:custGeom>
            <a:avLst/>
            <a:gdLst/>
            <a:ahLst/>
            <a:cxnLst/>
            <a:rect l="l" t="t" r="r" b="b"/>
            <a:pathLst>
              <a:path w="972185" h="249555">
                <a:moveTo>
                  <a:pt x="0" y="249339"/>
                </a:moveTo>
                <a:lnTo>
                  <a:pt x="971994" y="249339"/>
                </a:lnTo>
                <a:lnTo>
                  <a:pt x="971994" y="0"/>
                </a:lnTo>
                <a:lnTo>
                  <a:pt x="0" y="0"/>
                </a:lnTo>
                <a:lnTo>
                  <a:pt x="0" y="2493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80226" y="1006449"/>
            <a:ext cx="1032510" cy="246379"/>
          </a:xfrm>
          <a:custGeom>
            <a:avLst/>
            <a:gdLst/>
            <a:ahLst/>
            <a:cxnLst/>
            <a:rect l="l" t="t" r="r" b="b"/>
            <a:pathLst>
              <a:path w="1032509" h="246380">
                <a:moveTo>
                  <a:pt x="0" y="246151"/>
                </a:moveTo>
                <a:lnTo>
                  <a:pt x="1032370" y="246151"/>
                </a:lnTo>
                <a:lnTo>
                  <a:pt x="1032370" y="0"/>
                </a:lnTo>
                <a:lnTo>
                  <a:pt x="0" y="0"/>
                </a:lnTo>
                <a:lnTo>
                  <a:pt x="0" y="2461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35251" y="1022350"/>
            <a:ext cx="215900" cy="216535"/>
          </a:xfrm>
          <a:custGeom>
            <a:avLst/>
            <a:gdLst/>
            <a:ahLst/>
            <a:cxnLst/>
            <a:rect l="l" t="t" r="r" b="b"/>
            <a:pathLst>
              <a:path w="215900" h="216534">
                <a:moveTo>
                  <a:pt x="107949" y="0"/>
                </a:moveTo>
                <a:lnTo>
                  <a:pt x="65699" y="8576"/>
                </a:lnTo>
                <a:lnTo>
                  <a:pt x="31489" y="31740"/>
                </a:lnTo>
                <a:lnTo>
                  <a:pt x="8444" y="66021"/>
                </a:lnTo>
                <a:lnTo>
                  <a:pt x="19" y="107640"/>
                </a:lnTo>
                <a:lnTo>
                  <a:pt x="0" y="108365"/>
                </a:lnTo>
                <a:lnTo>
                  <a:pt x="1033" y="122982"/>
                </a:lnTo>
                <a:lnTo>
                  <a:pt x="14852" y="162721"/>
                </a:lnTo>
                <a:lnTo>
                  <a:pt x="42080" y="193606"/>
                </a:lnTo>
                <a:lnTo>
                  <a:pt x="79290" y="212183"/>
                </a:lnTo>
                <a:lnTo>
                  <a:pt x="107949" y="216026"/>
                </a:lnTo>
                <a:lnTo>
                  <a:pt x="108364" y="216026"/>
                </a:lnTo>
                <a:lnTo>
                  <a:pt x="150267" y="207419"/>
                </a:lnTo>
                <a:lnTo>
                  <a:pt x="184443" y="184236"/>
                </a:lnTo>
                <a:lnTo>
                  <a:pt x="207463" y="149928"/>
                </a:lnTo>
                <a:lnTo>
                  <a:pt x="215871" y="108365"/>
                </a:lnTo>
                <a:lnTo>
                  <a:pt x="215898" y="107640"/>
                </a:lnTo>
                <a:lnTo>
                  <a:pt x="214877" y="93040"/>
                </a:lnTo>
                <a:lnTo>
                  <a:pt x="201079" y="53324"/>
                </a:lnTo>
                <a:lnTo>
                  <a:pt x="173849" y="22436"/>
                </a:lnTo>
                <a:lnTo>
                  <a:pt x="136623" y="3846"/>
                </a:lnTo>
                <a:lnTo>
                  <a:pt x="107949" y="0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35251" y="1022350"/>
            <a:ext cx="215900" cy="216535"/>
          </a:xfrm>
          <a:custGeom>
            <a:avLst/>
            <a:gdLst/>
            <a:ahLst/>
            <a:cxnLst/>
            <a:rect l="l" t="t" r="r" b="b"/>
            <a:pathLst>
              <a:path w="215900" h="216534">
                <a:moveTo>
                  <a:pt x="0" y="107950"/>
                </a:moveTo>
                <a:lnTo>
                  <a:pt x="8444" y="66021"/>
                </a:lnTo>
                <a:lnTo>
                  <a:pt x="31489" y="31740"/>
                </a:lnTo>
                <a:lnTo>
                  <a:pt x="65699" y="8576"/>
                </a:lnTo>
                <a:lnTo>
                  <a:pt x="107640" y="0"/>
                </a:lnTo>
                <a:lnTo>
                  <a:pt x="107950" y="0"/>
                </a:lnTo>
                <a:lnTo>
                  <a:pt x="122588" y="983"/>
                </a:lnTo>
                <a:lnTo>
                  <a:pt x="136624" y="3846"/>
                </a:lnTo>
                <a:lnTo>
                  <a:pt x="173850" y="22436"/>
                </a:lnTo>
                <a:lnTo>
                  <a:pt x="201080" y="53324"/>
                </a:lnTo>
                <a:lnTo>
                  <a:pt x="214878" y="93040"/>
                </a:lnTo>
                <a:lnTo>
                  <a:pt x="215900" y="107950"/>
                </a:lnTo>
                <a:lnTo>
                  <a:pt x="214920" y="122582"/>
                </a:lnTo>
                <a:lnTo>
                  <a:pt x="212066" y="136617"/>
                </a:lnTo>
                <a:lnTo>
                  <a:pt x="193526" y="173865"/>
                </a:lnTo>
                <a:lnTo>
                  <a:pt x="162688" y="201140"/>
                </a:lnTo>
                <a:lnTo>
                  <a:pt x="122979" y="214990"/>
                </a:lnTo>
                <a:lnTo>
                  <a:pt x="107950" y="216026"/>
                </a:lnTo>
                <a:lnTo>
                  <a:pt x="93320" y="215044"/>
                </a:lnTo>
                <a:lnTo>
                  <a:pt x="79291" y="212183"/>
                </a:lnTo>
                <a:lnTo>
                  <a:pt x="42081" y="193606"/>
                </a:lnTo>
                <a:lnTo>
                  <a:pt x="14853" y="162721"/>
                </a:lnTo>
                <a:lnTo>
                  <a:pt x="1034" y="122982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95829" y="1060694"/>
            <a:ext cx="93218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1  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14142"/>
                </a:solidFill>
                <a:latin typeface="Arial"/>
                <a:cs typeface="Arial"/>
              </a:rPr>
              <a:t>Подго</a:t>
            </a:r>
            <a:r>
              <a:rPr sz="1000" b="1" spc="-1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b="1" spc="-10" dirty="0">
                <a:solidFill>
                  <a:srgbClr val="414142"/>
                </a:solidFill>
                <a:latin typeface="Arial"/>
                <a:cs typeface="Arial"/>
              </a:rPr>
              <a:t>овка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23000" y="1022350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4">
                <a:moveTo>
                  <a:pt x="107949" y="0"/>
                </a:moveTo>
                <a:lnTo>
                  <a:pt x="65752" y="8576"/>
                </a:lnTo>
                <a:lnTo>
                  <a:pt x="31536" y="31740"/>
                </a:lnTo>
                <a:lnTo>
                  <a:pt x="8461" y="66021"/>
                </a:lnTo>
                <a:lnTo>
                  <a:pt x="27" y="107535"/>
                </a:lnTo>
                <a:lnTo>
                  <a:pt x="0" y="108365"/>
                </a:lnTo>
                <a:lnTo>
                  <a:pt x="1036" y="122982"/>
                </a:lnTo>
                <a:lnTo>
                  <a:pt x="14880" y="162721"/>
                </a:lnTo>
                <a:lnTo>
                  <a:pt x="42135" y="193606"/>
                </a:lnTo>
                <a:lnTo>
                  <a:pt x="79334" y="212183"/>
                </a:lnTo>
                <a:lnTo>
                  <a:pt x="107949" y="216026"/>
                </a:lnTo>
                <a:lnTo>
                  <a:pt x="108469" y="216025"/>
                </a:lnTo>
                <a:lnTo>
                  <a:pt x="150355" y="207390"/>
                </a:lnTo>
                <a:lnTo>
                  <a:pt x="184541" y="184201"/>
                </a:lnTo>
                <a:lnTo>
                  <a:pt x="207580" y="149906"/>
                </a:lnTo>
                <a:lnTo>
                  <a:pt x="215998" y="108365"/>
                </a:lnTo>
                <a:lnTo>
                  <a:pt x="216025" y="107535"/>
                </a:lnTo>
                <a:lnTo>
                  <a:pt x="214989" y="92947"/>
                </a:lnTo>
                <a:lnTo>
                  <a:pt x="201139" y="53268"/>
                </a:lnTo>
                <a:lnTo>
                  <a:pt x="173865" y="22411"/>
                </a:lnTo>
                <a:lnTo>
                  <a:pt x="136616" y="3842"/>
                </a:lnTo>
                <a:lnTo>
                  <a:pt x="107949" y="0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23000" y="1022350"/>
            <a:ext cx="216535" cy="216535"/>
          </a:xfrm>
          <a:custGeom>
            <a:avLst/>
            <a:gdLst/>
            <a:ahLst/>
            <a:cxnLst/>
            <a:rect l="l" t="t" r="r" b="b"/>
            <a:pathLst>
              <a:path w="216535" h="216534">
                <a:moveTo>
                  <a:pt x="0" y="107950"/>
                </a:moveTo>
                <a:lnTo>
                  <a:pt x="8462" y="66021"/>
                </a:lnTo>
                <a:lnTo>
                  <a:pt x="31537" y="31740"/>
                </a:lnTo>
                <a:lnTo>
                  <a:pt x="65753" y="8576"/>
                </a:lnTo>
                <a:lnTo>
                  <a:pt x="107640" y="0"/>
                </a:lnTo>
                <a:lnTo>
                  <a:pt x="107950" y="0"/>
                </a:lnTo>
                <a:lnTo>
                  <a:pt x="122582" y="982"/>
                </a:lnTo>
                <a:lnTo>
                  <a:pt x="136617" y="3842"/>
                </a:lnTo>
                <a:lnTo>
                  <a:pt x="173865" y="22411"/>
                </a:lnTo>
                <a:lnTo>
                  <a:pt x="201140" y="53268"/>
                </a:lnTo>
                <a:lnTo>
                  <a:pt x="214990" y="92947"/>
                </a:lnTo>
                <a:lnTo>
                  <a:pt x="216026" y="107950"/>
                </a:lnTo>
                <a:lnTo>
                  <a:pt x="215046" y="122573"/>
                </a:lnTo>
                <a:lnTo>
                  <a:pt x="212188" y="136601"/>
                </a:lnTo>
                <a:lnTo>
                  <a:pt x="193630" y="173833"/>
                </a:lnTo>
                <a:lnTo>
                  <a:pt x="162777" y="201107"/>
                </a:lnTo>
                <a:lnTo>
                  <a:pt x="123074" y="214977"/>
                </a:lnTo>
                <a:lnTo>
                  <a:pt x="107950" y="216026"/>
                </a:lnTo>
                <a:lnTo>
                  <a:pt x="93346" y="215044"/>
                </a:lnTo>
                <a:lnTo>
                  <a:pt x="79335" y="212183"/>
                </a:lnTo>
                <a:lnTo>
                  <a:pt x="42135" y="193606"/>
                </a:lnTo>
                <a:lnTo>
                  <a:pt x="14881" y="162721"/>
                </a:lnTo>
                <a:lnTo>
                  <a:pt x="1036" y="122982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284467" y="1060694"/>
            <a:ext cx="103505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2  </a:t>
            </a:r>
            <a:r>
              <a:rPr sz="1000" b="1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14142"/>
                </a:solidFill>
                <a:latin typeface="Arial"/>
                <a:cs typeface="Arial"/>
              </a:rPr>
              <a:t>Проведени</a:t>
            </a:r>
            <a:r>
              <a:rPr sz="1000" b="1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b="1" spc="-5" dirty="0">
                <a:solidFill>
                  <a:srgbClr val="414142"/>
                </a:solidFill>
                <a:latin typeface="Arial"/>
                <a:cs typeface="Arial"/>
              </a:rPr>
              <a:t>*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57287" y="1244600"/>
            <a:ext cx="1995805" cy="1136650"/>
          </a:xfrm>
          <a:custGeom>
            <a:avLst/>
            <a:gdLst/>
            <a:ahLst/>
            <a:cxnLst/>
            <a:rect l="l" t="t" r="r" b="b"/>
            <a:pathLst>
              <a:path w="1995805" h="1136650">
                <a:moveTo>
                  <a:pt x="1787588" y="0"/>
                </a:moveTo>
                <a:lnTo>
                  <a:pt x="0" y="0"/>
                </a:lnTo>
                <a:lnTo>
                  <a:pt x="0" y="1136650"/>
                </a:lnTo>
                <a:lnTo>
                  <a:pt x="1787588" y="1136650"/>
                </a:lnTo>
                <a:lnTo>
                  <a:pt x="1995487" y="568325"/>
                </a:lnTo>
                <a:lnTo>
                  <a:pt x="17875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7287" y="1244600"/>
            <a:ext cx="1995805" cy="1136650"/>
          </a:xfrm>
          <a:custGeom>
            <a:avLst/>
            <a:gdLst/>
            <a:ahLst/>
            <a:cxnLst/>
            <a:rect l="l" t="t" r="r" b="b"/>
            <a:pathLst>
              <a:path w="1995805" h="1136650">
                <a:moveTo>
                  <a:pt x="0" y="0"/>
                </a:moveTo>
                <a:lnTo>
                  <a:pt x="1787588" y="0"/>
                </a:lnTo>
                <a:lnTo>
                  <a:pt x="1995487" y="568325"/>
                </a:lnTo>
                <a:lnTo>
                  <a:pt x="1787588" y="1136650"/>
                </a:lnTo>
                <a:lnTo>
                  <a:pt x="0" y="113665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282446" y="1288151"/>
            <a:ext cx="133350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Сам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верка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5" dirty="0">
                <a:solidFill>
                  <a:srgbClr val="414142"/>
                </a:solidFill>
                <a:latin typeface="Arial"/>
                <a:cs typeface="Arial"/>
              </a:rPr>
              <a:t>степени соответствия образца требованиям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85408" y="1904482"/>
            <a:ext cx="1430147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Отв.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–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Руководитель организации (далее ГД)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08376" y="1244600"/>
            <a:ext cx="1995805" cy="1136650"/>
          </a:xfrm>
          <a:custGeom>
            <a:avLst/>
            <a:gdLst/>
            <a:ahLst/>
            <a:cxnLst/>
            <a:rect l="l" t="t" r="r" b="b"/>
            <a:pathLst>
              <a:path w="1995804" h="1136650">
                <a:moveTo>
                  <a:pt x="1789049" y="0"/>
                </a:moveTo>
                <a:lnTo>
                  <a:pt x="0" y="0"/>
                </a:lnTo>
                <a:lnTo>
                  <a:pt x="206248" y="568325"/>
                </a:lnTo>
                <a:lnTo>
                  <a:pt x="0" y="1136650"/>
                </a:lnTo>
                <a:lnTo>
                  <a:pt x="1789049" y="1136650"/>
                </a:lnTo>
                <a:lnTo>
                  <a:pt x="1995424" y="568325"/>
                </a:lnTo>
                <a:lnTo>
                  <a:pt x="17890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08376" y="1244600"/>
            <a:ext cx="1995805" cy="1136650"/>
          </a:xfrm>
          <a:custGeom>
            <a:avLst/>
            <a:gdLst/>
            <a:ahLst/>
            <a:cxnLst/>
            <a:rect l="l" t="t" r="r" b="b"/>
            <a:pathLst>
              <a:path w="1995804" h="1136650">
                <a:moveTo>
                  <a:pt x="0" y="0"/>
                </a:moveTo>
                <a:lnTo>
                  <a:pt x="1789049" y="0"/>
                </a:lnTo>
                <a:lnTo>
                  <a:pt x="1995424" y="568325"/>
                </a:lnTo>
                <a:lnTo>
                  <a:pt x="1789049" y="1136650"/>
                </a:lnTo>
                <a:lnTo>
                  <a:pt x="0" y="1136650"/>
                </a:lnTo>
                <a:lnTo>
                  <a:pt x="206248" y="56832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341878" y="1440551"/>
            <a:ext cx="12096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ьт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тов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оп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ов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ки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41878" y="1897758"/>
            <a:ext cx="136652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–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ПО БП региона,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2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ены</a:t>
            </a:r>
            <a:r>
              <a:rPr sz="1000" spc="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5" dirty="0">
                <a:solidFill>
                  <a:srgbClr val="414142"/>
                </a:solidFill>
                <a:latin typeface="Arial"/>
                <a:cs typeface="Arial"/>
              </a:rPr>
              <a:t>ППКО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024501" y="1244600"/>
            <a:ext cx="1995805" cy="1136650"/>
          </a:xfrm>
          <a:custGeom>
            <a:avLst/>
            <a:gdLst/>
            <a:ahLst/>
            <a:cxnLst/>
            <a:rect l="l" t="t" r="r" b="b"/>
            <a:pathLst>
              <a:path w="1995804" h="1136650">
                <a:moveTo>
                  <a:pt x="0" y="0"/>
                </a:moveTo>
                <a:lnTo>
                  <a:pt x="1787525" y="0"/>
                </a:lnTo>
                <a:lnTo>
                  <a:pt x="1995424" y="568325"/>
                </a:lnTo>
                <a:lnTo>
                  <a:pt x="1787525" y="1136650"/>
                </a:lnTo>
                <a:lnTo>
                  <a:pt x="0" y="1136650"/>
                </a:lnTo>
                <a:lnTo>
                  <a:pt x="207899" y="56832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356605" y="1363970"/>
            <a:ext cx="120967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качества подготовки образца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56605" y="2126351"/>
            <a:ext cx="11715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Отв.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–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2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ены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ППК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897751" y="1244600"/>
            <a:ext cx="1995805" cy="1136650"/>
          </a:xfrm>
          <a:custGeom>
            <a:avLst/>
            <a:gdLst/>
            <a:ahLst/>
            <a:cxnLst/>
            <a:rect l="l" t="t" r="r" b="b"/>
            <a:pathLst>
              <a:path w="1995804" h="1136650">
                <a:moveTo>
                  <a:pt x="1787525" y="0"/>
                </a:moveTo>
                <a:lnTo>
                  <a:pt x="0" y="0"/>
                </a:lnTo>
                <a:lnTo>
                  <a:pt x="207899" y="568325"/>
                </a:lnTo>
                <a:lnTo>
                  <a:pt x="0" y="1136650"/>
                </a:lnTo>
                <a:lnTo>
                  <a:pt x="1787525" y="1136650"/>
                </a:lnTo>
                <a:lnTo>
                  <a:pt x="1995424" y="568325"/>
                </a:lnTo>
                <a:lnTo>
                  <a:pt x="17875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897751" y="1244600"/>
            <a:ext cx="1995805" cy="1136650"/>
          </a:xfrm>
          <a:custGeom>
            <a:avLst/>
            <a:gdLst/>
            <a:ahLst/>
            <a:cxnLst/>
            <a:rect l="l" t="t" r="r" b="b"/>
            <a:pathLst>
              <a:path w="1995804" h="1136650">
                <a:moveTo>
                  <a:pt x="0" y="0"/>
                </a:moveTo>
                <a:lnTo>
                  <a:pt x="1787525" y="0"/>
                </a:lnTo>
                <a:lnTo>
                  <a:pt x="1995424" y="568325"/>
                </a:lnTo>
                <a:lnTo>
                  <a:pt x="1787525" y="1136650"/>
                </a:lnTo>
                <a:lnTo>
                  <a:pt x="0" y="1136650"/>
                </a:lnTo>
                <a:lnTo>
                  <a:pt x="207899" y="56832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230236" y="1363970"/>
            <a:ext cx="132016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ве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г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ов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35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ьтат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ППК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230236" y="1821551"/>
            <a:ext cx="11715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Отв.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–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2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ены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ППК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970148" y="2527300"/>
            <a:ext cx="1868170" cy="76200"/>
          </a:xfrm>
          <a:custGeom>
            <a:avLst/>
            <a:gdLst/>
            <a:ahLst/>
            <a:cxnLst/>
            <a:rect l="l" t="t" r="r" b="b"/>
            <a:pathLst>
              <a:path w="1868170" h="76200">
                <a:moveTo>
                  <a:pt x="38100" y="0"/>
                </a:moveTo>
                <a:lnTo>
                  <a:pt x="0" y="38100"/>
                </a:lnTo>
                <a:lnTo>
                  <a:pt x="38100" y="76200"/>
                </a:lnTo>
                <a:lnTo>
                  <a:pt x="66675" y="47625"/>
                </a:lnTo>
                <a:lnTo>
                  <a:pt x="38100" y="47625"/>
                </a:lnTo>
                <a:lnTo>
                  <a:pt x="38100" y="28575"/>
                </a:lnTo>
                <a:lnTo>
                  <a:pt x="66675" y="28575"/>
                </a:lnTo>
                <a:lnTo>
                  <a:pt x="38100" y="0"/>
                </a:lnTo>
                <a:close/>
              </a:path>
              <a:path w="1868170" h="76200">
                <a:moveTo>
                  <a:pt x="1829562" y="0"/>
                </a:moveTo>
                <a:lnTo>
                  <a:pt x="1791462" y="38100"/>
                </a:lnTo>
                <a:lnTo>
                  <a:pt x="1829562" y="76200"/>
                </a:lnTo>
                <a:lnTo>
                  <a:pt x="1858137" y="47625"/>
                </a:lnTo>
                <a:lnTo>
                  <a:pt x="1829562" y="47625"/>
                </a:lnTo>
                <a:lnTo>
                  <a:pt x="1829562" y="28575"/>
                </a:lnTo>
                <a:lnTo>
                  <a:pt x="1858137" y="28575"/>
                </a:lnTo>
                <a:lnTo>
                  <a:pt x="1829562" y="0"/>
                </a:lnTo>
                <a:close/>
              </a:path>
              <a:path w="1868170" h="76200">
                <a:moveTo>
                  <a:pt x="66675" y="28575"/>
                </a:moveTo>
                <a:lnTo>
                  <a:pt x="38100" y="28575"/>
                </a:lnTo>
                <a:lnTo>
                  <a:pt x="38100" y="47625"/>
                </a:lnTo>
                <a:lnTo>
                  <a:pt x="66675" y="47625"/>
                </a:lnTo>
                <a:lnTo>
                  <a:pt x="76200" y="38100"/>
                </a:lnTo>
                <a:lnTo>
                  <a:pt x="66675" y="28575"/>
                </a:lnTo>
                <a:close/>
              </a:path>
              <a:path w="1868170" h="76200">
                <a:moveTo>
                  <a:pt x="1800987" y="28575"/>
                </a:moveTo>
                <a:lnTo>
                  <a:pt x="66675" y="28575"/>
                </a:lnTo>
                <a:lnTo>
                  <a:pt x="76200" y="38100"/>
                </a:lnTo>
                <a:lnTo>
                  <a:pt x="66675" y="47625"/>
                </a:lnTo>
                <a:lnTo>
                  <a:pt x="1800987" y="47625"/>
                </a:lnTo>
                <a:lnTo>
                  <a:pt x="1791462" y="38100"/>
                </a:lnTo>
                <a:lnTo>
                  <a:pt x="1800987" y="28575"/>
                </a:lnTo>
                <a:close/>
              </a:path>
              <a:path w="1868170" h="76200">
                <a:moveTo>
                  <a:pt x="1858137" y="28575"/>
                </a:moveTo>
                <a:lnTo>
                  <a:pt x="1829562" y="28575"/>
                </a:lnTo>
                <a:lnTo>
                  <a:pt x="1829562" y="47625"/>
                </a:lnTo>
                <a:lnTo>
                  <a:pt x="1858137" y="47625"/>
                </a:lnTo>
                <a:lnTo>
                  <a:pt x="1867662" y="38100"/>
                </a:lnTo>
                <a:lnTo>
                  <a:pt x="1858137" y="28575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23611" y="2527300"/>
            <a:ext cx="3808729" cy="76200"/>
          </a:xfrm>
          <a:custGeom>
            <a:avLst/>
            <a:gdLst/>
            <a:ahLst/>
            <a:cxnLst/>
            <a:rect l="l" t="t" r="r" b="b"/>
            <a:pathLst>
              <a:path w="3808729" h="76200">
                <a:moveTo>
                  <a:pt x="38100" y="0"/>
                </a:moveTo>
                <a:lnTo>
                  <a:pt x="0" y="38100"/>
                </a:lnTo>
                <a:lnTo>
                  <a:pt x="38100" y="76200"/>
                </a:lnTo>
                <a:lnTo>
                  <a:pt x="66675" y="47625"/>
                </a:lnTo>
                <a:lnTo>
                  <a:pt x="38100" y="47625"/>
                </a:lnTo>
                <a:lnTo>
                  <a:pt x="38100" y="28575"/>
                </a:lnTo>
                <a:lnTo>
                  <a:pt x="66675" y="28575"/>
                </a:lnTo>
                <a:lnTo>
                  <a:pt x="38100" y="0"/>
                </a:lnTo>
                <a:close/>
              </a:path>
              <a:path w="3808729" h="76200">
                <a:moveTo>
                  <a:pt x="3770503" y="0"/>
                </a:moveTo>
                <a:lnTo>
                  <a:pt x="3732403" y="38100"/>
                </a:lnTo>
                <a:lnTo>
                  <a:pt x="3770503" y="76200"/>
                </a:lnTo>
                <a:lnTo>
                  <a:pt x="3799078" y="47625"/>
                </a:lnTo>
                <a:lnTo>
                  <a:pt x="3770503" y="47625"/>
                </a:lnTo>
                <a:lnTo>
                  <a:pt x="3770503" y="28575"/>
                </a:lnTo>
                <a:lnTo>
                  <a:pt x="3799078" y="28575"/>
                </a:lnTo>
                <a:lnTo>
                  <a:pt x="3770503" y="0"/>
                </a:lnTo>
                <a:close/>
              </a:path>
              <a:path w="3808729" h="76200">
                <a:moveTo>
                  <a:pt x="66675" y="28575"/>
                </a:moveTo>
                <a:lnTo>
                  <a:pt x="38100" y="28575"/>
                </a:lnTo>
                <a:lnTo>
                  <a:pt x="38100" y="47625"/>
                </a:lnTo>
                <a:lnTo>
                  <a:pt x="66675" y="47625"/>
                </a:lnTo>
                <a:lnTo>
                  <a:pt x="76200" y="38100"/>
                </a:lnTo>
                <a:lnTo>
                  <a:pt x="66675" y="28575"/>
                </a:lnTo>
                <a:close/>
              </a:path>
              <a:path w="3808729" h="76200">
                <a:moveTo>
                  <a:pt x="3741928" y="28575"/>
                </a:moveTo>
                <a:lnTo>
                  <a:pt x="66675" y="28575"/>
                </a:lnTo>
                <a:lnTo>
                  <a:pt x="76200" y="38100"/>
                </a:lnTo>
                <a:lnTo>
                  <a:pt x="66675" y="47625"/>
                </a:lnTo>
                <a:lnTo>
                  <a:pt x="3741928" y="47625"/>
                </a:lnTo>
                <a:lnTo>
                  <a:pt x="3732403" y="38100"/>
                </a:lnTo>
                <a:lnTo>
                  <a:pt x="3741928" y="28575"/>
                </a:lnTo>
                <a:close/>
              </a:path>
              <a:path w="3808729" h="76200">
                <a:moveTo>
                  <a:pt x="3799078" y="28575"/>
                </a:moveTo>
                <a:lnTo>
                  <a:pt x="3770503" y="28575"/>
                </a:lnTo>
                <a:lnTo>
                  <a:pt x="3770503" y="47625"/>
                </a:lnTo>
                <a:lnTo>
                  <a:pt x="3799078" y="47625"/>
                </a:lnTo>
                <a:lnTo>
                  <a:pt x="3808603" y="38100"/>
                </a:lnTo>
                <a:lnTo>
                  <a:pt x="3799078" y="28575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23000" y="2443200"/>
            <a:ext cx="1301750" cy="246379"/>
          </a:xfrm>
          <a:custGeom>
            <a:avLst/>
            <a:gdLst/>
            <a:ahLst/>
            <a:cxnLst/>
            <a:rect l="l" t="t" r="r" b="b"/>
            <a:pathLst>
              <a:path w="1301750" h="246380">
                <a:moveTo>
                  <a:pt x="0" y="246151"/>
                </a:moveTo>
                <a:lnTo>
                  <a:pt x="1301369" y="246151"/>
                </a:lnTo>
                <a:lnTo>
                  <a:pt x="1301369" y="0"/>
                </a:lnTo>
                <a:lnTo>
                  <a:pt x="0" y="0"/>
                </a:lnTo>
                <a:lnTo>
                  <a:pt x="0" y="2461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324727" y="2497572"/>
            <a:ext cx="110045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b="1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sz="1000" b="1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14142"/>
                </a:solidFill>
                <a:latin typeface="Arial"/>
                <a:cs typeface="Arial"/>
              </a:rPr>
              <a:t>2</a:t>
            </a:r>
            <a:r>
              <a:rPr sz="1000" b="1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14142"/>
                </a:solidFill>
                <a:latin typeface="Arial"/>
                <a:cs typeface="Arial"/>
              </a:rPr>
              <a:t>ра</a:t>
            </a:r>
            <a:r>
              <a:rPr sz="1000" b="1" spc="-15" dirty="0">
                <a:solidFill>
                  <a:srgbClr val="414142"/>
                </a:solidFill>
                <a:latin typeface="Arial"/>
                <a:cs typeface="Arial"/>
              </a:rPr>
              <a:t>б</a:t>
            </a:r>
            <a:r>
              <a:rPr sz="1000" b="1" spc="-10" dirty="0">
                <a:solidFill>
                  <a:srgbClr val="414142"/>
                </a:solidFill>
                <a:latin typeface="Arial"/>
                <a:cs typeface="Arial"/>
              </a:rPr>
              <a:t>оч</a:t>
            </a:r>
            <a:r>
              <a:rPr sz="1000" b="1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b="1" spc="-10" dirty="0">
                <a:solidFill>
                  <a:srgbClr val="414142"/>
                </a:solidFill>
                <a:latin typeface="Arial"/>
                <a:cs typeface="Arial"/>
              </a:rPr>
              <a:t>х</a:t>
            </a:r>
            <a:r>
              <a:rPr sz="1000" b="1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14142"/>
                </a:solidFill>
                <a:latin typeface="Arial"/>
                <a:cs typeface="Arial"/>
              </a:rPr>
              <a:t>дня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150937" y="2527300"/>
            <a:ext cx="1804670" cy="76200"/>
          </a:xfrm>
          <a:custGeom>
            <a:avLst/>
            <a:gdLst/>
            <a:ahLst/>
            <a:cxnLst/>
            <a:rect l="l" t="t" r="r" b="b"/>
            <a:pathLst>
              <a:path w="1804670" h="76200">
                <a:moveTo>
                  <a:pt x="38100" y="0"/>
                </a:moveTo>
                <a:lnTo>
                  <a:pt x="0" y="38100"/>
                </a:lnTo>
                <a:lnTo>
                  <a:pt x="38100" y="76200"/>
                </a:lnTo>
                <a:lnTo>
                  <a:pt x="66675" y="47625"/>
                </a:lnTo>
                <a:lnTo>
                  <a:pt x="38100" y="47625"/>
                </a:lnTo>
                <a:lnTo>
                  <a:pt x="38100" y="28575"/>
                </a:lnTo>
                <a:lnTo>
                  <a:pt x="66675" y="28575"/>
                </a:lnTo>
                <a:lnTo>
                  <a:pt x="38100" y="0"/>
                </a:lnTo>
                <a:close/>
              </a:path>
              <a:path w="1804670" h="76200">
                <a:moveTo>
                  <a:pt x="1766125" y="0"/>
                </a:moveTo>
                <a:lnTo>
                  <a:pt x="1728025" y="38100"/>
                </a:lnTo>
                <a:lnTo>
                  <a:pt x="1766125" y="76200"/>
                </a:lnTo>
                <a:lnTo>
                  <a:pt x="1794700" y="47625"/>
                </a:lnTo>
                <a:lnTo>
                  <a:pt x="1766125" y="47625"/>
                </a:lnTo>
                <a:lnTo>
                  <a:pt x="1766125" y="28575"/>
                </a:lnTo>
                <a:lnTo>
                  <a:pt x="1794700" y="28575"/>
                </a:lnTo>
                <a:lnTo>
                  <a:pt x="1766125" y="0"/>
                </a:lnTo>
                <a:close/>
              </a:path>
              <a:path w="1804670" h="76200">
                <a:moveTo>
                  <a:pt x="66675" y="28575"/>
                </a:moveTo>
                <a:lnTo>
                  <a:pt x="38100" y="28575"/>
                </a:lnTo>
                <a:lnTo>
                  <a:pt x="38100" y="47625"/>
                </a:lnTo>
                <a:lnTo>
                  <a:pt x="66675" y="47625"/>
                </a:lnTo>
                <a:lnTo>
                  <a:pt x="76200" y="38100"/>
                </a:lnTo>
                <a:lnTo>
                  <a:pt x="66675" y="28575"/>
                </a:lnTo>
                <a:close/>
              </a:path>
              <a:path w="1804670" h="76200">
                <a:moveTo>
                  <a:pt x="1737550" y="28575"/>
                </a:moveTo>
                <a:lnTo>
                  <a:pt x="66675" y="28575"/>
                </a:lnTo>
                <a:lnTo>
                  <a:pt x="76200" y="38100"/>
                </a:lnTo>
                <a:lnTo>
                  <a:pt x="66675" y="47625"/>
                </a:lnTo>
                <a:lnTo>
                  <a:pt x="1737550" y="47625"/>
                </a:lnTo>
                <a:lnTo>
                  <a:pt x="1728025" y="38100"/>
                </a:lnTo>
                <a:lnTo>
                  <a:pt x="1737550" y="28575"/>
                </a:lnTo>
                <a:close/>
              </a:path>
              <a:path w="1804670" h="76200">
                <a:moveTo>
                  <a:pt x="1794700" y="28575"/>
                </a:moveTo>
                <a:lnTo>
                  <a:pt x="1766125" y="28575"/>
                </a:lnTo>
                <a:lnTo>
                  <a:pt x="1766125" y="47625"/>
                </a:lnTo>
                <a:lnTo>
                  <a:pt x="1794700" y="47625"/>
                </a:lnTo>
                <a:lnTo>
                  <a:pt x="1804225" y="38100"/>
                </a:lnTo>
                <a:lnTo>
                  <a:pt x="1794700" y="28575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38275" y="2440025"/>
            <a:ext cx="1296670" cy="246379"/>
          </a:xfrm>
          <a:custGeom>
            <a:avLst/>
            <a:gdLst/>
            <a:ahLst/>
            <a:cxnLst/>
            <a:rect l="l" t="t" r="r" b="b"/>
            <a:pathLst>
              <a:path w="1296670" h="246380">
                <a:moveTo>
                  <a:pt x="0" y="246151"/>
                </a:moveTo>
                <a:lnTo>
                  <a:pt x="1296162" y="246151"/>
                </a:lnTo>
                <a:lnTo>
                  <a:pt x="1296162" y="0"/>
                </a:lnTo>
                <a:lnTo>
                  <a:pt x="0" y="0"/>
                </a:lnTo>
                <a:lnTo>
                  <a:pt x="0" y="2461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520444" y="2494524"/>
            <a:ext cx="11309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414142"/>
                </a:solidFill>
                <a:latin typeface="Arial"/>
                <a:cs typeface="Arial"/>
              </a:rPr>
              <a:t>за</a:t>
            </a:r>
            <a:r>
              <a:rPr sz="1000" b="1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sz="1000" b="1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b="1" spc="-15" dirty="0" err="1">
                <a:solidFill>
                  <a:srgbClr val="414142"/>
                </a:solidFill>
                <a:latin typeface="Arial"/>
                <a:cs typeface="Arial"/>
              </a:rPr>
              <a:t>мес</a:t>
            </a:r>
            <a:r>
              <a:rPr sz="1000" b="1" spc="-5" dirty="0">
                <a:solidFill>
                  <a:srgbClr val="414142"/>
                </a:solidFill>
                <a:latin typeface="Arial"/>
                <a:cs typeface="Arial"/>
              </a:rPr>
              <a:t>. </a:t>
            </a:r>
            <a:r>
              <a:rPr sz="1000" b="1" spc="-10" dirty="0" err="1">
                <a:solidFill>
                  <a:srgbClr val="414142"/>
                </a:solidFill>
                <a:latin typeface="Arial"/>
                <a:cs typeface="Arial"/>
              </a:rPr>
              <a:t>до</a:t>
            </a:r>
            <a:r>
              <a:rPr sz="1000" b="1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14142"/>
                </a:solidFill>
                <a:latin typeface="Arial"/>
                <a:cs typeface="Arial"/>
              </a:rPr>
              <a:t>ППК</a:t>
            </a:r>
            <a:r>
              <a:rPr lang="ru-RU" sz="1000" b="1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281426" y="2440012"/>
            <a:ext cx="1296670" cy="249554"/>
          </a:xfrm>
          <a:custGeom>
            <a:avLst/>
            <a:gdLst/>
            <a:ahLst/>
            <a:cxnLst/>
            <a:rect l="l" t="t" r="r" b="b"/>
            <a:pathLst>
              <a:path w="1296670" h="249555">
                <a:moveTo>
                  <a:pt x="0" y="249339"/>
                </a:moveTo>
                <a:lnTo>
                  <a:pt x="1296162" y="249339"/>
                </a:lnTo>
                <a:lnTo>
                  <a:pt x="1296162" y="0"/>
                </a:lnTo>
                <a:lnTo>
                  <a:pt x="0" y="0"/>
                </a:lnTo>
                <a:lnTo>
                  <a:pt x="0" y="2493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379089" y="2494524"/>
            <a:ext cx="110045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414142"/>
                </a:solidFill>
                <a:latin typeface="Arial"/>
                <a:cs typeface="Arial"/>
              </a:rPr>
              <a:t>за</a:t>
            </a:r>
            <a:r>
              <a:rPr sz="1000" b="1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14142"/>
                </a:solidFill>
                <a:latin typeface="Arial"/>
                <a:cs typeface="Arial"/>
              </a:rPr>
              <a:t>2</a:t>
            </a:r>
            <a:r>
              <a:rPr sz="1000" b="1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14142"/>
                </a:solidFill>
                <a:latin typeface="Arial"/>
                <a:cs typeface="Arial"/>
              </a:rPr>
              <a:t>дня</a:t>
            </a:r>
            <a:r>
              <a:rPr sz="1000" b="1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b="1" spc="-10" dirty="0" err="1">
                <a:solidFill>
                  <a:srgbClr val="414142"/>
                </a:solidFill>
                <a:latin typeface="Arial"/>
                <a:cs typeface="Arial"/>
              </a:rPr>
              <a:t>до</a:t>
            </a:r>
            <a:r>
              <a:rPr sz="1000" b="1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14142"/>
                </a:solidFill>
                <a:latin typeface="Arial"/>
                <a:cs typeface="Arial"/>
              </a:rPr>
              <a:t>ППК</a:t>
            </a:r>
            <a:r>
              <a:rPr lang="ru-RU" sz="1000" b="1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51282" y="2966973"/>
            <a:ext cx="965200" cy="1116330"/>
          </a:xfrm>
          <a:custGeom>
            <a:avLst/>
            <a:gdLst/>
            <a:ahLst/>
            <a:cxnLst/>
            <a:rect l="l" t="t" r="r" b="b"/>
            <a:pathLst>
              <a:path w="965200" h="1116329">
                <a:moveTo>
                  <a:pt x="845007" y="0"/>
                </a:moveTo>
                <a:lnTo>
                  <a:pt x="0" y="0"/>
                </a:lnTo>
                <a:lnTo>
                  <a:pt x="0" y="1116076"/>
                </a:lnTo>
                <a:lnTo>
                  <a:pt x="845007" y="1116076"/>
                </a:lnTo>
                <a:lnTo>
                  <a:pt x="964730" y="558038"/>
                </a:lnTo>
                <a:lnTo>
                  <a:pt x="845007" y="0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1282" y="2966973"/>
            <a:ext cx="965200" cy="1116330"/>
          </a:xfrm>
          <a:custGeom>
            <a:avLst/>
            <a:gdLst/>
            <a:ahLst/>
            <a:cxnLst/>
            <a:rect l="l" t="t" r="r" b="b"/>
            <a:pathLst>
              <a:path w="965200" h="1116329">
                <a:moveTo>
                  <a:pt x="0" y="0"/>
                </a:moveTo>
                <a:lnTo>
                  <a:pt x="845007" y="0"/>
                </a:lnTo>
                <a:lnTo>
                  <a:pt x="964730" y="558038"/>
                </a:lnTo>
                <a:lnTo>
                  <a:pt x="845007" y="1116076"/>
                </a:lnTo>
                <a:lnTo>
                  <a:pt x="0" y="1116076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74447" y="3021828"/>
            <a:ext cx="47688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Задачи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94917" y="3021828"/>
            <a:ext cx="1642745" cy="91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 marR="245745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Сам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тоят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ьное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оп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степ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зв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ПС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106680" marR="508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з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н,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рые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сто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обрат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ть вн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ние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во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мя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ППК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82544" y="3021828"/>
            <a:ext cx="1686560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 marR="508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Фо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4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ва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те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ьных</a:t>
            </a:r>
            <a:r>
              <a:rPr sz="1000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г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з;</a:t>
            </a:r>
            <a:endParaRPr sz="1000" dirty="0">
              <a:latin typeface="Arial"/>
              <a:cs typeface="Arial"/>
            </a:endParaRPr>
          </a:p>
          <a:p>
            <a:pPr marL="106680" marR="4826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з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н,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рые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сто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обрат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ть вн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ние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во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вр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мя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ППК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011292" y="3021828"/>
            <a:ext cx="1977389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 marR="50165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Фо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ван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ко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ан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ы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ППК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</a:p>
          <a:p>
            <a:pPr marL="106680" marR="50165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ве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ка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соответствия критериям образца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106680" marR="508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з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зв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ш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х</a:t>
            </a:r>
            <a:r>
              <a:rPr sz="1000" spc="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дл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ван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r>
              <a:rPr lang="ru-RU" sz="1000" spc="-5" dirty="0">
                <a:solidFill>
                  <a:srgbClr val="414142"/>
                </a:solidFill>
                <a:latin typeface="Arial"/>
                <a:cs typeface="Arial"/>
              </a:rPr>
              <a:t>в регионах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172070" y="3021828"/>
            <a:ext cx="140779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 marR="508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Об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ог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асов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ние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зон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зв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ш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х 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дл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ван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 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5" dirty="0">
                <a:solidFill>
                  <a:srgbClr val="414142"/>
                </a:solidFill>
                <a:latin typeface="Arial"/>
                <a:cs typeface="Arial"/>
              </a:rPr>
              <a:t>регионах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51282" y="5229225"/>
            <a:ext cx="965200" cy="808355"/>
          </a:xfrm>
          <a:custGeom>
            <a:avLst/>
            <a:gdLst/>
            <a:ahLst/>
            <a:cxnLst/>
            <a:rect l="l" t="t" r="r" b="b"/>
            <a:pathLst>
              <a:path w="965200" h="808354">
                <a:moveTo>
                  <a:pt x="856081" y="0"/>
                </a:moveTo>
                <a:lnTo>
                  <a:pt x="0" y="0"/>
                </a:lnTo>
                <a:lnTo>
                  <a:pt x="0" y="807808"/>
                </a:lnTo>
                <a:lnTo>
                  <a:pt x="856081" y="807808"/>
                </a:lnTo>
                <a:lnTo>
                  <a:pt x="964730" y="403898"/>
                </a:lnTo>
                <a:lnTo>
                  <a:pt x="856081" y="0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1282" y="5229225"/>
            <a:ext cx="965200" cy="808355"/>
          </a:xfrm>
          <a:custGeom>
            <a:avLst/>
            <a:gdLst/>
            <a:ahLst/>
            <a:cxnLst/>
            <a:rect l="l" t="t" r="r" b="b"/>
            <a:pathLst>
              <a:path w="965200" h="808354">
                <a:moveTo>
                  <a:pt x="0" y="0"/>
                </a:moveTo>
                <a:lnTo>
                  <a:pt x="856081" y="0"/>
                </a:lnTo>
                <a:lnTo>
                  <a:pt x="964730" y="403898"/>
                </a:lnTo>
                <a:lnTo>
                  <a:pt x="856081" y="807808"/>
                </a:lnTo>
                <a:lnTo>
                  <a:pt x="0" y="807808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86029" y="5284333"/>
            <a:ext cx="7689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ез</a:t>
            </a:r>
            <a:r>
              <a:rPr sz="1000" b="1" spc="-25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ль</a:t>
            </a:r>
            <a:r>
              <a:rPr sz="1000" b="1" spc="-1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1000" b="1" spc="-1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ы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94917" y="5284333"/>
            <a:ext cx="1544320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 marR="508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нены ч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ты</a:t>
            </a:r>
            <a:r>
              <a:rPr sz="1000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напра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вл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ены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ПО БП региона</a:t>
            </a:r>
            <a:endParaRPr sz="1000" dirty="0">
              <a:latin typeface="Arial"/>
              <a:cs typeface="Arial"/>
            </a:endParaRPr>
          </a:p>
          <a:p>
            <a:pPr marL="106680" marR="34925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ены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зоны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вн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ния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082544" y="5284333"/>
            <a:ext cx="1663700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 marR="508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Сф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ваны</a:t>
            </a:r>
            <a:r>
              <a:rPr sz="1000" spc="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вые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г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зы</a:t>
            </a:r>
            <a:endParaRPr sz="1000">
              <a:latin typeface="Arial"/>
              <a:cs typeface="Arial"/>
            </a:endParaRPr>
          </a:p>
          <a:p>
            <a:pPr marL="106680" marR="21844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ены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зоны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вн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ния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011292" y="5284333"/>
            <a:ext cx="1932939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 marR="53467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нены ч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-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ты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ко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ан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ой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ППК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endParaRPr sz="1000" dirty="0">
              <a:latin typeface="Arial"/>
              <a:cs typeface="Arial"/>
            </a:endParaRPr>
          </a:p>
          <a:p>
            <a:pPr marL="106680" marR="508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ены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ят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зв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172070" y="5284333"/>
            <a:ext cx="1590675" cy="1066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 marR="8509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Сотр</a:t>
            </a:r>
            <a:r>
              <a:rPr sz="1000" spc="-4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ни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пр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ни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ющ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его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ят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ф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ван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то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г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овый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нд</a:t>
            </a:r>
            <a:r>
              <a:rPr sz="1000" spc="-40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ППК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endParaRPr sz="1000" dirty="0">
              <a:latin typeface="Arial"/>
              <a:cs typeface="Arial"/>
            </a:endParaRPr>
          </a:p>
          <a:p>
            <a:pPr marL="106680" marR="508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Сог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асов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мем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нд</a:t>
            </a:r>
            <a:r>
              <a:rPr sz="1000" spc="-40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ППК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51295" y="4194175"/>
            <a:ext cx="965200" cy="935990"/>
          </a:xfrm>
          <a:custGeom>
            <a:avLst/>
            <a:gdLst/>
            <a:ahLst/>
            <a:cxnLst/>
            <a:rect l="l" t="t" r="r" b="b"/>
            <a:pathLst>
              <a:path w="965200" h="935989">
                <a:moveTo>
                  <a:pt x="858913" y="0"/>
                </a:moveTo>
                <a:lnTo>
                  <a:pt x="0" y="0"/>
                </a:lnTo>
                <a:lnTo>
                  <a:pt x="0" y="935989"/>
                </a:lnTo>
                <a:lnTo>
                  <a:pt x="858913" y="935989"/>
                </a:lnTo>
                <a:lnTo>
                  <a:pt x="964730" y="467994"/>
                </a:lnTo>
                <a:lnTo>
                  <a:pt x="858913" y="0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51295" y="4194175"/>
            <a:ext cx="965200" cy="935990"/>
          </a:xfrm>
          <a:custGeom>
            <a:avLst/>
            <a:gdLst/>
            <a:ahLst/>
            <a:cxnLst/>
            <a:rect l="l" t="t" r="r" b="b"/>
            <a:pathLst>
              <a:path w="965200" h="935989">
                <a:moveTo>
                  <a:pt x="0" y="0"/>
                </a:moveTo>
                <a:lnTo>
                  <a:pt x="858913" y="0"/>
                </a:lnTo>
                <a:lnTo>
                  <a:pt x="964730" y="467994"/>
                </a:lnTo>
                <a:lnTo>
                  <a:pt x="858913" y="935989"/>
                </a:lnTo>
                <a:lnTo>
                  <a:pt x="0" y="935989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174447" y="4249283"/>
            <a:ext cx="53086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1000" b="1" spc="-1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оды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194917" y="4249283"/>
            <a:ext cx="1289050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Об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х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од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ят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endParaRPr sz="1000">
              <a:latin typeface="Arial"/>
              <a:cs typeface="Arial"/>
            </a:endParaRPr>
          </a:p>
          <a:p>
            <a:pPr marL="106680" marR="28575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Интерв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ьюи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ван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ни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ов</a:t>
            </a:r>
            <a:endParaRPr sz="1000">
              <a:latin typeface="Arial"/>
              <a:cs typeface="Arial"/>
            </a:endParaRPr>
          </a:p>
          <a:p>
            <a:pPr marL="10668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ов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082544" y="4249283"/>
            <a:ext cx="12858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 marR="5080" indent="-7620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88900" algn="l"/>
              </a:tabLst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ьт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тов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оп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ов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011292" y="4249283"/>
            <a:ext cx="1693545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Об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х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од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ят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endParaRPr sz="1000">
              <a:latin typeface="Arial"/>
              <a:cs typeface="Arial"/>
            </a:endParaRPr>
          </a:p>
          <a:p>
            <a:pPr marL="106680" marR="508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Интерв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ьюи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ван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тест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ван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от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endParaRPr sz="1000">
              <a:latin typeface="Arial"/>
              <a:cs typeface="Arial"/>
            </a:endParaRPr>
          </a:p>
          <a:p>
            <a:pPr marL="10668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ли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з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те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ри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spc="-20" dirty="0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ов</a:t>
            </a:r>
            <a:endParaRPr sz="1000">
              <a:latin typeface="Arial"/>
              <a:cs typeface="Arial"/>
            </a:endParaRPr>
          </a:p>
          <a:p>
            <a:pPr marL="10668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Об</a:t>
            </a:r>
            <a:r>
              <a:rPr sz="1000" dirty="0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35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ж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я</a:t>
            </a:r>
            <a:r>
              <a:rPr sz="1000" spc="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гр</a:t>
            </a:r>
            <a:r>
              <a:rPr sz="1000" spc="-40" dirty="0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ппах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172070" y="4249283"/>
            <a:ext cx="1485265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 marR="5080" indent="-93980">
              <a:lnSpc>
                <a:spcPct val="100000"/>
              </a:lnSpc>
              <a:buClr>
                <a:srgbClr val="414142"/>
              </a:buClr>
              <a:buFont typeface="Arial"/>
              <a:buChar char="•"/>
              <a:tabLst>
                <a:tab pos="107314" algn="l"/>
              </a:tabLst>
            </a:pP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Сов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ещ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ан</a:t>
            </a:r>
            <a:r>
              <a:rPr sz="1000" spc="-1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всех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35" dirty="0" err="1">
                <a:solidFill>
                  <a:srgbClr val="414142"/>
                </a:solidFill>
                <a:latin typeface="Arial"/>
                <a:cs typeface="Arial"/>
              </a:rPr>
              <a:t>у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ч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тни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ов</a:t>
            </a:r>
            <a:r>
              <a:rPr sz="1000" spc="4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ППК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000" spc="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414142"/>
                </a:solidFill>
                <a:latin typeface="Arial"/>
                <a:cs typeface="Arial"/>
              </a:rPr>
              <a:t>под</a:t>
            </a:r>
            <a:r>
              <a:rPr sz="1000" spc="-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пр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ед</a:t>
            </a:r>
            <a:r>
              <a:rPr sz="100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000" spc="-20" dirty="0" err="1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000" spc="-5" dirty="0" err="1">
                <a:solidFill>
                  <a:srgbClr val="414142"/>
                </a:solidFill>
                <a:latin typeface="Arial"/>
                <a:cs typeface="Arial"/>
              </a:rPr>
              <a:t>ат</a:t>
            </a:r>
            <a:r>
              <a:rPr sz="1000" spc="-15" dirty="0" err="1">
                <a:solidFill>
                  <a:srgbClr val="414142"/>
                </a:solidFill>
                <a:latin typeface="Arial"/>
                <a:cs typeface="Arial"/>
              </a:rPr>
              <a:t>ел</a:t>
            </a:r>
            <a:r>
              <a:rPr sz="1000" spc="-10" dirty="0" err="1">
                <a:solidFill>
                  <a:srgbClr val="414142"/>
                </a:solidFill>
                <a:latin typeface="Arial"/>
                <a:cs typeface="Arial"/>
              </a:rPr>
              <a:t>ьством</a:t>
            </a:r>
            <a:r>
              <a:rPr sz="1000" spc="2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414142"/>
                </a:solidFill>
                <a:latin typeface="Arial"/>
                <a:cs typeface="Arial"/>
              </a:rPr>
              <a:t>руководителя организации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21593" y="1236725"/>
            <a:ext cx="994410" cy="1144905"/>
          </a:xfrm>
          <a:custGeom>
            <a:avLst/>
            <a:gdLst/>
            <a:ahLst/>
            <a:cxnLst/>
            <a:rect l="l" t="t" r="r" b="b"/>
            <a:pathLst>
              <a:path w="994410" h="1144905">
                <a:moveTo>
                  <a:pt x="846882" y="0"/>
                </a:moveTo>
                <a:lnTo>
                  <a:pt x="0" y="0"/>
                </a:lnTo>
                <a:lnTo>
                  <a:pt x="0" y="1144397"/>
                </a:lnTo>
                <a:lnTo>
                  <a:pt x="846882" y="1144397"/>
                </a:lnTo>
                <a:lnTo>
                  <a:pt x="994418" y="572135"/>
                </a:lnTo>
                <a:lnTo>
                  <a:pt x="846882" y="0"/>
                </a:lnTo>
                <a:close/>
              </a:path>
            </a:pathLst>
          </a:custGeom>
          <a:solidFill>
            <a:srgbClr val="003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1593" y="1236725"/>
            <a:ext cx="994410" cy="1144905"/>
          </a:xfrm>
          <a:custGeom>
            <a:avLst/>
            <a:gdLst/>
            <a:ahLst/>
            <a:cxnLst/>
            <a:rect l="l" t="t" r="r" b="b"/>
            <a:pathLst>
              <a:path w="994410" h="1144905">
                <a:moveTo>
                  <a:pt x="0" y="0"/>
                </a:moveTo>
                <a:lnTo>
                  <a:pt x="846882" y="0"/>
                </a:lnTo>
                <a:lnTo>
                  <a:pt x="994418" y="572135"/>
                </a:lnTo>
                <a:lnTo>
                  <a:pt x="846882" y="1144397"/>
                </a:lnTo>
                <a:lnTo>
                  <a:pt x="0" y="1144397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44881" y="1290818"/>
            <a:ext cx="66865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Проце</a:t>
            </a:r>
            <a:r>
              <a:rPr sz="1000" b="1" spc="-1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сы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189037" y="2839973"/>
            <a:ext cx="7704455" cy="0"/>
          </a:xfrm>
          <a:custGeom>
            <a:avLst/>
            <a:gdLst/>
            <a:ahLst/>
            <a:cxnLst/>
            <a:rect l="l" t="t" r="r" b="b"/>
            <a:pathLst>
              <a:path w="7704455">
                <a:moveTo>
                  <a:pt x="0" y="0"/>
                </a:moveTo>
                <a:lnTo>
                  <a:pt x="7704137" y="0"/>
                </a:lnTo>
              </a:path>
            </a:pathLst>
          </a:custGeom>
          <a:ln w="9525">
            <a:solidFill>
              <a:srgbClr val="3D86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89037" y="4135373"/>
            <a:ext cx="7704455" cy="0"/>
          </a:xfrm>
          <a:custGeom>
            <a:avLst/>
            <a:gdLst/>
            <a:ahLst/>
            <a:cxnLst/>
            <a:rect l="l" t="t" r="r" b="b"/>
            <a:pathLst>
              <a:path w="7704455">
                <a:moveTo>
                  <a:pt x="0" y="0"/>
                </a:moveTo>
                <a:lnTo>
                  <a:pt x="7704137" y="0"/>
                </a:lnTo>
              </a:path>
            </a:pathLst>
          </a:custGeom>
          <a:ln w="9525">
            <a:solidFill>
              <a:srgbClr val="3D86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89037" y="5165725"/>
            <a:ext cx="7704455" cy="0"/>
          </a:xfrm>
          <a:custGeom>
            <a:avLst/>
            <a:gdLst/>
            <a:ahLst/>
            <a:cxnLst/>
            <a:rect l="l" t="t" r="r" b="b"/>
            <a:pathLst>
              <a:path w="7704455">
                <a:moveTo>
                  <a:pt x="0" y="0"/>
                </a:moveTo>
                <a:lnTo>
                  <a:pt x="7704137" y="0"/>
                </a:lnTo>
              </a:path>
            </a:pathLst>
          </a:custGeom>
          <a:ln w="9525">
            <a:solidFill>
              <a:srgbClr val="3D86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8">
            <a:extLst>
              <a:ext uri="{FF2B5EF4-FFF2-40B4-BE49-F238E27FC236}">
                <a16:creationId xmlns:a16="http://schemas.microsoft.com/office/drawing/2014/main" xmlns="" id="{586B4089-8723-4ED9-A418-DC3C1A7CB33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1911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8</a:t>
            </a:fld>
            <a:endParaRPr sz="1400" b="1" spc="-1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2200" y="204239"/>
            <a:ext cx="6959600" cy="46166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5</a:t>
            </a:r>
            <a:r>
              <a:rPr spc="-45" dirty="0"/>
              <a:t> </a:t>
            </a:r>
            <a:r>
              <a:rPr dirty="0"/>
              <a:t>Типовой</a:t>
            </a:r>
            <a:r>
              <a:rPr spc="-45" dirty="0"/>
              <a:t> </a:t>
            </a:r>
            <a:r>
              <a:rPr dirty="0"/>
              <a:t>план</a:t>
            </a:r>
            <a:r>
              <a:rPr spc="-10" dirty="0"/>
              <a:t> </a:t>
            </a:r>
            <a:r>
              <a:rPr dirty="0" err="1"/>
              <a:t>проведения</a:t>
            </a:r>
            <a:r>
              <a:rPr spc="-35" dirty="0"/>
              <a:t> </a:t>
            </a:r>
            <a:r>
              <a:rPr dirty="0"/>
              <a:t>ППК</a:t>
            </a:r>
            <a:r>
              <a:rPr lang="ru-RU" dirty="0"/>
              <a:t>О</a:t>
            </a:r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3352800" y="5804005"/>
            <a:ext cx="4876800" cy="507831"/>
          </a:xfrm>
          <a:prstGeom prst="rect">
            <a:avLst/>
          </a:prstGeom>
          <a:solidFill>
            <a:srgbClr val="FFFFFF"/>
          </a:solidFill>
          <a:ln w="9525">
            <a:solidFill>
              <a:srgbClr val="1279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2120">
              <a:lnSpc>
                <a:spcPct val="100000"/>
              </a:lnSpc>
            </a:pPr>
            <a:r>
              <a:rPr sz="1100" spc="-5" dirty="0" err="1">
                <a:solidFill>
                  <a:srgbClr val="414142"/>
                </a:solidFill>
                <a:latin typeface="Arial"/>
                <a:cs typeface="Arial"/>
              </a:rPr>
              <a:t>Д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л</a:t>
            </a:r>
            <a:r>
              <a:rPr sz="1100" spc="-10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100" spc="-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льнос</a:t>
            </a:r>
            <a:r>
              <a:rPr sz="1100" spc="-5" dirty="0" err="1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ь</a:t>
            </a:r>
            <a:r>
              <a:rPr sz="1100" spc="-4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100" spc="-5" dirty="0">
                <a:solidFill>
                  <a:srgbClr val="414142"/>
                </a:solidFill>
                <a:latin typeface="Arial"/>
                <a:cs typeface="Arial"/>
              </a:rPr>
              <a:t>П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100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опр</a:t>
            </a:r>
            <a:r>
              <a:rPr sz="1100" spc="-5" dirty="0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деляе</a:t>
            </a:r>
            <a:r>
              <a:rPr sz="11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ся</a:t>
            </a:r>
            <a:r>
              <a:rPr sz="1100" spc="-3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на</a:t>
            </a:r>
            <a:r>
              <a:rPr sz="1100" spc="-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основан</a:t>
            </a:r>
            <a:r>
              <a:rPr sz="1100" spc="-5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100" spc="-1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ряда</a:t>
            </a:r>
            <a:r>
              <a:rPr sz="11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фа</a:t>
            </a:r>
            <a:r>
              <a:rPr sz="1100" spc="-10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1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100" spc="-5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в:</a:t>
            </a:r>
            <a:endParaRPr sz="1100" dirty="0">
              <a:latin typeface="Arial"/>
              <a:cs typeface="Arial"/>
            </a:endParaRPr>
          </a:p>
          <a:p>
            <a:pPr marL="680720" indent="-228600">
              <a:lnSpc>
                <a:spcPct val="100000"/>
              </a:lnSpc>
              <a:buClr>
                <a:srgbClr val="737373"/>
              </a:buClr>
              <a:buFont typeface="Arial"/>
              <a:buAutoNum type="arabicPeriod"/>
              <a:tabLst>
                <a:tab pos="681355" algn="l"/>
              </a:tabLst>
            </a:pP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Уровня образца и связанного с ним объема чек-листов</a:t>
            </a:r>
            <a:endParaRPr sz="1100" dirty="0">
              <a:latin typeface="Arial"/>
              <a:cs typeface="Arial"/>
            </a:endParaRPr>
          </a:p>
          <a:p>
            <a:pPr marL="680720" indent="-228600">
              <a:lnSpc>
                <a:spcPct val="100000"/>
              </a:lnSpc>
              <a:buClr>
                <a:srgbClr val="737373"/>
              </a:buClr>
              <a:buFont typeface="Arial"/>
              <a:buAutoNum type="arabicPeriod"/>
              <a:tabLst>
                <a:tab pos="681355" algn="l"/>
              </a:tabLst>
            </a:pP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Географич</a:t>
            </a:r>
            <a:r>
              <a:rPr sz="1100" spc="-5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с</a:t>
            </a:r>
            <a:r>
              <a:rPr sz="1100" spc="-5" dirty="0" err="1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ое</a:t>
            </a:r>
            <a:r>
              <a:rPr sz="1100" spc="-3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100" spc="-5" dirty="0" err="1">
                <a:solidFill>
                  <a:srgbClr val="414142"/>
                </a:solidFill>
                <a:latin typeface="Arial"/>
                <a:cs typeface="Arial"/>
              </a:rPr>
              <a:t>а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сположен</a:t>
            </a:r>
            <a:r>
              <a:rPr sz="1100" spc="-5" dirty="0" err="1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100" dirty="0" err="1">
                <a:solidFill>
                  <a:srgbClr val="414142"/>
                </a:solidFill>
                <a:latin typeface="Arial"/>
                <a:cs typeface="Arial"/>
              </a:rPr>
              <a:t>е</a:t>
            </a:r>
            <a:r>
              <a:rPr sz="11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lang="ru-RU" sz="1100" dirty="0">
                <a:solidFill>
                  <a:srgbClr val="414142"/>
                </a:solidFill>
                <a:latin typeface="Arial"/>
                <a:cs typeface="Arial"/>
              </a:rPr>
              <a:t>организации</a:t>
            </a:r>
            <a:r>
              <a:rPr sz="1100" spc="-2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(логис</a:t>
            </a:r>
            <a:r>
              <a:rPr sz="1100" spc="-5" dirty="0">
                <a:solidFill>
                  <a:srgbClr val="414142"/>
                </a:solidFill>
                <a:latin typeface="Arial"/>
                <a:cs typeface="Arial"/>
              </a:rPr>
              <a:t>т</a:t>
            </a:r>
            <a:r>
              <a:rPr sz="1100" spc="-10" dirty="0">
                <a:solidFill>
                  <a:srgbClr val="414142"/>
                </a:solidFill>
                <a:latin typeface="Arial"/>
                <a:cs typeface="Arial"/>
              </a:rPr>
              <a:t>и</a:t>
            </a:r>
            <a:r>
              <a:rPr sz="1100" spc="-5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100" dirty="0">
                <a:solidFill>
                  <a:srgbClr val="414142"/>
                </a:solidFill>
                <a:latin typeface="Arial"/>
                <a:cs typeface="Arial"/>
              </a:rPr>
              <a:t>а).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990" y="5834783"/>
            <a:ext cx="245781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П</a:t>
            </a:r>
            <a:r>
              <a:rPr sz="1100" b="1" spc="-5" dirty="0">
                <a:latin typeface="Arial"/>
                <a:cs typeface="Arial"/>
              </a:rPr>
              <a:t>П</a:t>
            </a:r>
            <a:r>
              <a:rPr sz="1100" b="1" dirty="0">
                <a:latin typeface="Arial"/>
                <a:cs typeface="Arial"/>
              </a:rPr>
              <a:t>К</a:t>
            </a:r>
            <a:r>
              <a:rPr lang="ru-RU" sz="1100" b="1" dirty="0">
                <a:latin typeface="Arial"/>
                <a:cs typeface="Arial"/>
              </a:rPr>
              <a:t>О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м</a:t>
            </a:r>
            <a:r>
              <a:rPr sz="1100" b="1" spc="-5" dirty="0">
                <a:latin typeface="Arial"/>
                <a:cs typeface="Arial"/>
              </a:rPr>
              <a:t>о</a:t>
            </a:r>
            <a:r>
              <a:rPr sz="1100" b="1" dirty="0">
                <a:latin typeface="Arial"/>
                <a:cs typeface="Arial"/>
              </a:rPr>
              <a:t>ж</a:t>
            </a:r>
            <a:r>
              <a:rPr sz="1100" b="1" spc="-5" dirty="0">
                <a:latin typeface="Arial"/>
                <a:cs typeface="Arial"/>
              </a:rPr>
              <a:t>е</a:t>
            </a:r>
            <a:r>
              <a:rPr sz="1100" b="1" dirty="0">
                <a:latin typeface="Arial"/>
                <a:cs typeface="Arial"/>
              </a:rPr>
              <a:t>т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б</a:t>
            </a:r>
            <a:r>
              <a:rPr sz="1100" b="1" spc="5" dirty="0">
                <a:latin typeface="Arial"/>
                <a:cs typeface="Arial"/>
              </a:rPr>
              <a:t>ы</a:t>
            </a:r>
            <a:r>
              <a:rPr sz="1100" b="1" dirty="0">
                <a:latin typeface="Arial"/>
                <a:cs typeface="Arial"/>
              </a:rPr>
              <a:t>ть</a:t>
            </a:r>
            <a:r>
              <a:rPr sz="1100" b="1" spc="-30" dirty="0">
                <a:latin typeface="Arial"/>
                <a:cs typeface="Arial"/>
              </a:rPr>
              <a:t> </a:t>
            </a:r>
            <a:r>
              <a:rPr sz="1100" b="1" dirty="0" err="1">
                <a:latin typeface="Arial"/>
                <a:cs typeface="Arial"/>
              </a:rPr>
              <a:t>за</a:t>
            </a:r>
            <a:r>
              <a:rPr sz="1100" b="1" spc="5" dirty="0" err="1">
                <a:latin typeface="Arial"/>
                <a:cs typeface="Arial"/>
              </a:rPr>
              <a:t>п</a:t>
            </a:r>
            <a:r>
              <a:rPr sz="1100" b="1" spc="-10" dirty="0" err="1">
                <a:latin typeface="Arial"/>
                <a:cs typeface="Arial"/>
              </a:rPr>
              <a:t>л</a:t>
            </a:r>
            <a:r>
              <a:rPr sz="1100" b="1" dirty="0" err="1">
                <a:latin typeface="Arial"/>
                <a:cs typeface="Arial"/>
              </a:rPr>
              <a:t>анир</a:t>
            </a:r>
            <a:r>
              <a:rPr sz="1100" b="1" spc="-10" dirty="0" err="1">
                <a:latin typeface="Arial"/>
                <a:cs typeface="Arial"/>
              </a:rPr>
              <a:t>о</a:t>
            </a:r>
            <a:r>
              <a:rPr sz="1100" b="1" dirty="0" err="1">
                <a:latin typeface="Arial"/>
                <a:cs typeface="Arial"/>
              </a:rPr>
              <a:t>вана</a:t>
            </a:r>
            <a:r>
              <a:rPr sz="1100" b="1" spc="-45" dirty="0">
                <a:latin typeface="Arial"/>
                <a:cs typeface="Arial"/>
              </a:rPr>
              <a:t> </a:t>
            </a:r>
            <a:endParaRPr lang="ru-RU" sz="1100" b="1" spc="-4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dirty="0" err="1">
                <a:latin typeface="Arial"/>
                <a:cs typeface="Arial"/>
              </a:rPr>
              <a:t>на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1;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1,5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и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2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р</a:t>
            </a:r>
            <a:r>
              <a:rPr sz="1100" b="1" spc="-5" dirty="0">
                <a:latin typeface="Arial"/>
                <a:cs typeface="Arial"/>
              </a:rPr>
              <a:t>а</a:t>
            </a:r>
            <a:r>
              <a:rPr sz="1100" b="1" dirty="0">
                <a:latin typeface="Arial"/>
                <a:cs typeface="Arial"/>
              </a:rPr>
              <a:t>бо</a:t>
            </a:r>
            <a:r>
              <a:rPr sz="1100" b="1" spc="-10" dirty="0">
                <a:latin typeface="Arial"/>
                <a:cs typeface="Arial"/>
              </a:rPr>
              <a:t>ч</a:t>
            </a:r>
            <a:r>
              <a:rPr sz="1100" b="1" dirty="0">
                <a:latin typeface="Arial"/>
                <a:cs typeface="Arial"/>
              </a:rPr>
              <a:t>их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д</a:t>
            </a:r>
            <a:r>
              <a:rPr sz="1100" b="1" dirty="0">
                <a:latin typeface="Arial"/>
                <a:cs typeface="Arial"/>
              </a:rPr>
              <a:t>ня</a:t>
            </a:r>
            <a:endParaRPr sz="11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926485"/>
              </p:ext>
            </p:extLst>
          </p:nvPr>
        </p:nvGraphicFramePr>
        <p:xfrm>
          <a:off x="251523" y="961696"/>
          <a:ext cx="8641014" cy="4746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6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06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157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9243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№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4141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Ме</a:t>
                      </a:r>
                      <a:r>
                        <a:rPr sz="1100" b="1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оприят</a:t>
                      </a:r>
                      <a:r>
                        <a:rPr sz="1100" b="1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4141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b="1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ч</a:t>
                      </a:r>
                      <a:r>
                        <a:rPr sz="110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b="1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10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тники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4141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ез</a:t>
                      </a:r>
                      <a:r>
                        <a:rPr sz="1100" b="1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b="1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110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ьтат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41414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811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414142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4130" marR="329565"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овая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встр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ча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spc="-1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анды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lang="ru-RU"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с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представ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лями</a:t>
                      </a:r>
                      <a:r>
                        <a:rPr sz="1100" spc="-4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предпр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ят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414142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5900" marR="405765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ГД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100" spc="-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оводи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ели направлен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й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15900" marR="516890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на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предпр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ят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 (далее</a:t>
                      </a:r>
                      <a:r>
                        <a:rPr sz="1100" spc="-4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), </a:t>
                      </a:r>
                      <a:r>
                        <a:rPr sz="1100" spc="-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spc="-1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анда</a:t>
                      </a:r>
                      <a:r>
                        <a:rPr sz="110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ПП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lang="ru-RU"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414142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48285" indent="-172085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Arial"/>
                        <a:buChar char="•"/>
                        <a:tabLst>
                          <a:tab pos="248920" algn="l"/>
                        </a:tabLst>
                      </a:pP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ст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нов</a:t>
                      </a:r>
                      <a:r>
                        <a:rPr sz="110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ены</a:t>
                      </a:r>
                      <a:r>
                        <a:rPr sz="1100" spc="-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цели</a:t>
                      </a:r>
                      <a:r>
                        <a:rPr sz="1100" spc="-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проведения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lang="ru-RU" sz="110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48285" marR="9525" indent="-172085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Arial"/>
                        <a:buChar char="•"/>
                        <a:tabLst>
                          <a:tab pos="248920" algn="l"/>
                        </a:tabLst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ед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лена </a:t>
                      </a:r>
                      <a:r>
                        <a:rPr sz="1100" spc="-8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spc="-1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анда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lang="ru-RU"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(пр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дс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да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ь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8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экспе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, члены),</a:t>
                      </a:r>
                      <a:r>
                        <a:rPr sz="1100" spc="-4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сфо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рм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ваны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анды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по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направлен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48285" indent="-172085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Arial"/>
                        <a:buChar char="•"/>
                        <a:tabLst>
                          <a:tab pos="248920" algn="l"/>
                        </a:tabLst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Опр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лены</a:t>
                      </a:r>
                      <a:r>
                        <a:rPr sz="1100" spc="1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шр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ты</a:t>
                      </a:r>
                      <a:r>
                        <a:rPr sz="1100" spc="1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дв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жен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100" spc="1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пров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ден</a:t>
                      </a:r>
                      <a:r>
                        <a:rPr sz="1100" spc="14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нстр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ж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48285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по</a:t>
                      </a:r>
                      <a:r>
                        <a:rPr sz="110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х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бе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оп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сно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48285" indent="-172085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Arial"/>
                        <a:buChar char="•"/>
                        <a:tabLst>
                          <a:tab pos="248920" algn="l"/>
                        </a:tabLst>
                      </a:pP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ог</a:t>
                      </a:r>
                      <a:r>
                        <a:rPr sz="110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ас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вано</a:t>
                      </a:r>
                      <a:r>
                        <a:rPr sz="110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вре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10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проведения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говой</a:t>
                      </a:r>
                      <a:r>
                        <a:rPr sz="110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встр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ч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414142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335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208279"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бор</a:t>
                      </a:r>
                      <a:r>
                        <a:rPr sz="110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нфо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ац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по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направлен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ям прове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(о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нак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лен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 про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зводственным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/оф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сн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 пр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цес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100" spc="-4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не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б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х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од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им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х до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ентов,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проведение</a:t>
                      </a:r>
                      <a:r>
                        <a:rPr sz="110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нтервью, т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ст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вания</a:t>
                      </a:r>
                      <a:r>
                        <a:rPr sz="1100" spc="-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т.п</a:t>
                      </a:r>
                      <a:r>
                        <a:rPr sz="110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0000"/>
                        </a:lnSpc>
                      </a:pP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Ко</a:t>
                      </a:r>
                      <a:r>
                        <a:rPr sz="1100" spc="-1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анды</a:t>
                      </a:r>
                      <a:r>
                        <a:rPr sz="1100" spc="-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lang="ru-RU"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по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направлен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ям,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15900" marR="108585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со</a:t>
                      </a:r>
                      <a:r>
                        <a:rPr sz="1100" spc="-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spc="-1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дни</a:t>
                      </a:r>
                      <a:r>
                        <a:rPr sz="1100" spc="-1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организации</a:t>
                      </a:r>
                      <a:r>
                        <a:rPr sz="1100" spc="-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(по</a:t>
                      </a:r>
                      <a:r>
                        <a:rPr sz="110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 необ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х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оди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ос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285" indent="-172085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Arial"/>
                        <a:buChar char="•"/>
                        <a:tabLst>
                          <a:tab pos="248920" algn="l"/>
                          <a:tab pos="1114425" algn="l"/>
                          <a:tab pos="1858010" algn="l"/>
                          <a:tab pos="2577465" algn="l"/>
                          <a:tab pos="3716020" algn="l"/>
                        </a:tabLst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оведена	прове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	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ачес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ва	</a:t>
                      </a:r>
                      <a:r>
                        <a:rPr lang="ru-RU"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образца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48285" marR="7620">
                        <a:lnSpc>
                          <a:spcPct val="100000"/>
                        </a:lnSpc>
                        <a:tabLst>
                          <a:tab pos="614045" algn="l"/>
                          <a:tab pos="1318260" algn="l"/>
                          <a:tab pos="2520950" algn="l"/>
                          <a:tab pos="3362325" algn="l"/>
                        </a:tabLst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«на	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ес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х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»,	пр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дв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льно	зап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лнены	че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ст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 по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направлен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ям;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48285" indent="-172085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Arial"/>
                        <a:buChar char="•"/>
                        <a:tabLst>
                          <a:tab pos="248920" algn="l"/>
                        </a:tabLst>
                      </a:pP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явлены</a:t>
                      </a:r>
                      <a:r>
                        <a:rPr sz="1100" spc="-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чш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оп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ед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лены</a:t>
                      </a:r>
                      <a:r>
                        <a:rPr sz="1100" spc="-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ны</a:t>
                      </a:r>
                      <a:r>
                        <a:rPr sz="110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зв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я;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48285" marR="6350" indent="-172085" algn="just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Arial"/>
                        <a:buChar char="•"/>
                        <a:tabLst>
                          <a:tab pos="248920" algn="l"/>
                        </a:tabLst>
                      </a:pP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обрана  </a:t>
                      </a:r>
                      <a:r>
                        <a:rPr sz="1100" spc="1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нфо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рм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ц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  </a:t>
                      </a:r>
                      <a:r>
                        <a:rPr sz="1100" spc="14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  </a:t>
                      </a:r>
                      <a:r>
                        <a:rPr sz="1100" spc="1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б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ъе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е,  </a:t>
                      </a:r>
                      <a:r>
                        <a:rPr sz="1100" spc="14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до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чном  </a:t>
                      </a:r>
                      <a:r>
                        <a:rPr sz="1100" spc="14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ля 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предва</a:t>
                      </a:r>
                      <a:r>
                        <a:rPr sz="1100" spc="-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spc="-1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2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льной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1100" spc="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ц</a:t>
                      </a:r>
                      <a:r>
                        <a:rPr sz="1100" spc="-1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нки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418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568325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Обоб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щ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spc="-6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льта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ов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сбо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 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нфо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ац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spc="-4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по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направлен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ю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0000"/>
                        </a:lnSpc>
                      </a:pP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Ко</a:t>
                      </a:r>
                      <a:r>
                        <a:rPr sz="1100" spc="-1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анды</a:t>
                      </a:r>
                      <a:r>
                        <a:rPr sz="1100" spc="-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lang="ru-RU"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15900" marR="371475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по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направлен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ям,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РН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285" indent="-172085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Arial"/>
                        <a:buChar char="•"/>
                        <a:tabLst>
                          <a:tab pos="248920" algn="l"/>
                        </a:tabLst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ончат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льно</a:t>
                      </a:r>
                      <a:r>
                        <a:rPr sz="1100" spc="-4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полнены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че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-л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сты</a:t>
                      </a:r>
                      <a:r>
                        <a:rPr sz="1100" spc="-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по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направлен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48285" indent="-172085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Arial"/>
                        <a:buChar char="•"/>
                        <a:tabLst>
                          <a:tab pos="248920" algn="l"/>
                        </a:tabLst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дтве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ждена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опр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вергн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та</a:t>
                      </a:r>
                      <a:r>
                        <a:rPr sz="1100" spc="-5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са</a:t>
                      </a:r>
                      <a:r>
                        <a:rPr sz="1100" spc="-1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spc="-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ценка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организации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48285" marR="7620" indent="-172085" algn="just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Arial"/>
                        <a:buChar char="•"/>
                        <a:tabLst>
                          <a:tab pos="248920" algn="l"/>
                        </a:tabLst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    </a:t>
                      </a:r>
                      <a:r>
                        <a:rPr sz="1100" spc="-7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РН в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  </a:t>
                      </a:r>
                      <a:r>
                        <a:rPr sz="1100" spc="-8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организац</a:t>
                      </a:r>
                      <a:r>
                        <a:rPr sz="1100" spc="-2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со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г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лас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ваны   </a:t>
                      </a:r>
                      <a:r>
                        <a:rPr sz="1100" spc="-11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опр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ят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   </a:t>
                      </a:r>
                      <a:r>
                        <a:rPr sz="1100" spc="-1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по   </a:t>
                      </a:r>
                      <a:r>
                        <a:rPr sz="1100" spc="-1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повышению   </a:t>
                      </a:r>
                      <a:r>
                        <a:rPr sz="1100" spc="-1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ачес</a:t>
                      </a:r>
                      <a:r>
                        <a:rPr sz="1100" spc="-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1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образца 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по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направлен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566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342900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дго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ов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spc="-4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та 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анд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 в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части</a:t>
                      </a:r>
                      <a:r>
                        <a:rPr sz="1100" spc="-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направлен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й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marR="410209">
                        <a:lnSpc>
                          <a:spcPct val="100000"/>
                        </a:lnSpc>
                      </a:pP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Ко</a:t>
                      </a:r>
                      <a:r>
                        <a:rPr sz="1100" spc="-1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анды</a:t>
                      </a:r>
                      <a:r>
                        <a:rPr sz="1100" spc="-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lang="ru-RU"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по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направлен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ям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285" marR="7620" indent="-172085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Arial"/>
                        <a:buChar char="•"/>
                        <a:tabLst>
                          <a:tab pos="248920" algn="l"/>
                          <a:tab pos="1455420" algn="l"/>
                          <a:tab pos="2105025" algn="l"/>
                          <a:tab pos="2836545" algn="l"/>
                          <a:tab pos="3071495" algn="l"/>
                        </a:tabLst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ф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ваны	л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ч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ши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	пра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	и	р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ендац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 по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повышению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ачес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815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08965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Обс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жден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spc="-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сводного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та 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анд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 и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гов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ГД,</a:t>
                      </a:r>
                      <a:r>
                        <a:rPr sz="1100" spc="-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РН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100" spc="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spc="-1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анда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lang="ru-RU"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285" marR="8255" indent="-172085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Arial"/>
                        <a:buChar char="•"/>
                        <a:tabLst>
                          <a:tab pos="248920" algn="l"/>
                          <a:tab pos="946785" algn="l"/>
                          <a:tab pos="1588135" algn="l"/>
                          <a:tab pos="2009139" algn="l"/>
                          <a:tab pos="3223895" algn="l"/>
                        </a:tabLst>
                      </a:pP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Ч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лены	П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lang="ru-RU"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	по	напра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лен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ям	обм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нял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ь р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льта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прове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рки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48285" indent="-172085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Arial"/>
                        <a:buChar char="•"/>
                        <a:tabLst>
                          <a:tab pos="248920" algn="l"/>
                        </a:tabLst>
                      </a:pP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ополнен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у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чнен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 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анд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а;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48285" indent="-172085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Arial"/>
                        <a:buChar char="•"/>
                        <a:tabLst>
                          <a:tab pos="248920" algn="l"/>
                        </a:tabLst>
                      </a:pP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ог</a:t>
                      </a:r>
                      <a:r>
                        <a:rPr sz="110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ас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ваны</a:t>
                      </a:r>
                      <a:r>
                        <a:rPr sz="110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spc="-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spc="-1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льта</a:t>
                      </a:r>
                      <a:r>
                        <a:rPr sz="1100" spc="-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</a:t>
                      </a:r>
                      <a:r>
                        <a:rPr sz="1100" spc="-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lang="ru-RU"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59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4141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сан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spc="-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анд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4141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ГД,</a:t>
                      </a:r>
                      <a:r>
                        <a:rPr sz="1100" spc="-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spc="-1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анда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lang="ru-RU"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4141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285" marR="8255" indent="-172085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Arial"/>
                        <a:buChar char="•"/>
                        <a:tabLst>
                          <a:tab pos="248920" algn="l"/>
                          <a:tab pos="1539240" algn="l"/>
                          <a:tab pos="2595880" algn="l"/>
                          <a:tab pos="3600450" algn="l"/>
                        </a:tabLst>
                      </a:pPr>
                      <a:r>
                        <a:rPr sz="1100" spc="-2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анд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	по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сан	члена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	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ПП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lang="ru-RU"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тве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жден</a:t>
                      </a:r>
                      <a:r>
                        <a:rPr sz="110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председа</a:t>
                      </a:r>
                      <a:r>
                        <a:rPr sz="1100" spc="-5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dirty="0" err="1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елем</a:t>
                      </a:r>
                      <a:r>
                        <a:rPr sz="1100" spc="-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lang="ru-RU"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41414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8" name="object 8">
            <a:extLst>
              <a:ext uri="{FF2B5EF4-FFF2-40B4-BE49-F238E27FC236}">
                <a16:creationId xmlns:a16="http://schemas.microsoft.com/office/drawing/2014/main" xmlns="" id="{8E353C2C-A4BA-4012-BA4F-CE5B6ACD2D84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1911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spc="-10" dirty="0"/>
              <a:t>9</a:t>
            </a:fld>
            <a:endParaRPr sz="1400" b="1" spc="-1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17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3561</TotalTime>
  <Words>4078</Words>
  <Application>Microsoft Office PowerPoint</Application>
  <PresentationFormat>Экран (4:3)</PresentationFormat>
  <Paragraphs>826</Paragraphs>
  <Slides>31</Slides>
  <Notes>31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Office Theme</vt:lpstr>
      <vt:lpstr>think-cell Slide</vt:lpstr>
      <vt:lpstr>Презентация PowerPoint</vt:lpstr>
      <vt:lpstr>Цели и описание документа</vt:lpstr>
      <vt:lpstr>Содержание</vt:lpstr>
      <vt:lpstr>Презентация PowerPoint</vt:lpstr>
      <vt:lpstr>1. Цели и задачи ППКО</vt:lpstr>
      <vt:lpstr>2. Виды партнерских проверок</vt:lpstr>
      <vt:lpstr>3. Объем проведения ППКО</vt:lpstr>
      <vt:lpstr>4. Организация процесса подготовки и проведения ППКО</vt:lpstr>
      <vt:lpstr>5 Типовой план проведения ППКО</vt:lpstr>
      <vt:lpstr>6. Принципы формирования и роли команды ППКО</vt:lpstr>
      <vt:lpstr>7.1. Порядок оценки направления</vt:lpstr>
      <vt:lpstr>7.2. Порядок оценки направления «Вовлечение, обучение, мотивация персонала»</vt:lpstr>
      <vt:lpstr>7.3. Порядок оценки направления</vt:lpstr>
      <vt:lpstr>Приложения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Байшев Алексей Юрьевич</dc:creator>
  <cp:lastModifiedBy>директор</cp:lastModifiedBy>
  <cp:revision>70</cp:revision>
  <cp:lastPrinted>2019-12-02T07:25:36Z</cp:lastPrinted>
  <dcterms:created xsi:type="dcterms:W3CDTF">2019-10-04T09:15:54Z</dcterms:created>
  <dcterms:modified xsi:type="dcterms:W3CDTF">2022-11-29T08:17:59Z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2019-09-10T00:00:00Z</vt:filetime>
  </property>
  <property fmtid="{D5CDD505-2E9C-101B-9397-08002B2CF9AE}" pid="3" name="LastSaved">
    <vt:filetime>2019-10-04T00:00:00Z</vt:filetime>
  </property>
</Properties>
</file>